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83" r:id="rId4"/>
    <p:sldId id="278" r:id="rId5"/>
    <p:sldId id="259" r:id="rId6"/>
    <p:sldId id="274" r:id="rId7"/>
    <p:sldId id="260" r:id="rId8"/>
    <p:sldId id="287" r:id="rId9"/>
    <p:sldId id="261" r:id="rId10"/>
    <p:sldId id="289" r:id="rId11"/>
    <p:sldId id="262" r:id="rId12"/>
    <p:sldId id="284" r:id="rId13"/>
    <p:sldId id="263" r:id="rId14"/>
    <p:sldId id="264" r:id="rId15"/>
    <p:sldId id="272" r:id="rId16"/>
    <p:sldId id="276" r:id="rId17"/>
    <p:sldId id="273" r:id="rId18"/>
    <p:sldId id="265" r:id="rId19"/>
    <p:sldId id="290" r:id="rId20"/>
    <p:sldId id="286" r:id="rId21"/>
    <p:sldId id="267" r:id="rId22"/>
    <p:sldId id="268" r:id="rId23"/>
    <p:sldId id="288" r:id="rId24"/>
    <p:sldId id="281" r:id="rId25"/>
    <p:sldId id="270" r:id="rId26"/>
    <p:sldId id="271" r:id="rId2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2F4"/>
    <a:srgbClr val="CFE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713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208804-126F-48F8-9C1D-1A3D8661D05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121900-FBE4-4C77-8C69-ADB43FDDE7FB}">
      <dgm:prSet phldrT="[Text]" custT="1"/>
      <dgm:spPr/>
      <dgm:t>
        <a:bodyPr/>
        <a:lstStyle/>
        <a:p>
          <a:r>
            <a:rPr lang="en-US" sz="1600" dirty="0" smtClean="0"/>
            <a:t>Unhealthy Section</a:t>
          </a:r>
          <a:endParaRPr lang="en-US" sz="1600" dirty="0"/>
        </a:p>
      </dgm:t>
    </dgm:pt>
    <dgm:pt modelId="{D7BE2A8A-A3D0-4AB8-83DA-80DF4082AF67}" type="parTrans" cxnId="{233B1A7E-1E8D-4AD9-BA66-841C0ACBBC08}">
      <dgm:prSet/>
      <dgm:spPr/>
      <dgm:t>
        <a:bodyPr/>
        <a:lstStyle/>
        <a:p>
          <a:endParaRPr lang="en-US"/>
        </a:p>
      </dgm:t>
    </dgm:pt>
    <dgm:pt modelId="{6834FAEC-DACD-4834-8147-4E82FE4B1AE7}" type="sibTrans" cxnId="{233B1A7E-1E8D-4AD9-BA66-841C0ACBBC08}">
      <dgm:prSet/>
      <dgm:spPr/>
      <dgm:t>
        <a:bodyPr/>
        <a:lstStyle/>
        <a:p>
          <a:endParaRPr lang="en-US"/>
        </a:p>
      </dgm:t>
    </dgm:pt>
    <dgm:pt modelId="{04D9A9F8-CAE2-4705-B6FE-F8996B29493D}">
      <dgm:prSet phldrT="[Text]" custT="1"/>
      <dgm:spPr/>
      <dgm:t>
        <a:bodyPr/>
        <a:lstStyle/>
        <a:p>
          <a:r>
            <a:rPr lang="en-US" sz="1600" dirty="0" smtClean="0"/>
            <a:t>Reference Reach</a:t>
          </a:r>
          <a:endParaRPr lang="en-US" sz="1600" dirty="0"/>
        </a:p>
      </dgm:t>
    </dgm:pt>
    <dgm:pt modelId="{8808231C-5732-407A-9C6B-02A818CD5E1A}" type="parTrans" cxnId="{4C135578-B137-48C9-9782-1B5799661F0A}">
      <dgm:prSet/>
      <dgm:spPr/>
      <dgm:t>
        <a:bodyPr/>
        <a:lstStyle/>
        <a:p>
          <a:endParaRPr lang="en-US"/>
        </a:p>
      </dgm:t>
    </dgm:pt>
    <dgm:pt modelId="{7F07AC35-193F-49F6-A51B-B329364BE60E}" type="sibTrans" cxnId="{4C135578-B137-48C9-9782-1B5799661F0A}">
      <dgm:prSet/>
      <dgm:spPr/>
      <dgm:t>
        <a:bodyPr/>
        <a:lstStyle/>
        <a:p>
          <a:endParaRPr lang="en-US"/>
        </a:p>
      </dgm:t>
    </dgm:pt>
    <dgm:pt modelId="{DEB3CCC0-A935-4531-84A1-EB9FD6CCD87D}">
      <dgm:prSet phldrT="[Text]" custT="1"/>
      <dgm:spPr/>
      <dgm:t>
        <a:bodyPr/>
        <a:lstStyle/>
        <a:p>
          <a:r>
            <a:rPr lang="en-US" sz="1600" dirty="0" smtClean="0"/>
            <a:t>Bankfull Characteristics</a:t>
          </a:r>
          <a:endParaRPr lang="en-US" sz="1600" dirty="0"/>
        </a:p>
      </dgm:t>
    </dgm:pt>
    <dgm:pt modelId="{03A89966-CC96-4FAA-B3A9-F5BBA45A859C}" type="parTrans" cxnId="{88DA117B-5C52-4DB9-9229-6627CD53DBC4}">
      <dgm:prSet/>
      <dgm:spPr/>
      <dgm:t>
        <a:bodyPr/>
        <a:lstStyle/>
        <a:p>
          <a:endParaRPr lang="en-US"/>
        </a:p>
      </dgm:t>
    </dgm:pt>
    <dgm:pt modelId="{FAF08FA7-853C-4D1C-B514-6CADD242CE55}" type="sibTrans" cxnId="{88DA117B-5C52-4DB9-9229-6627CD53DBC4}">
      <dgm:prSet/>
      <dgm:spPr/>
      <dgm:t>
        <a:bodyPr/>
        <a:lstStyle/>
        <a:p>
          <a:endParaRPr lang="en-US"/>
        </a:p>
      </dgm:t>
    </dgm:pt>
    <dgm:pt modelId="{613889E8-02D9-4C78-B184-FACF8CB2570E}">
      <dgm:prSet custT="1"/>
      <dgm:spPr/>
      <dgm:t>
        <a:bodyPr/>
        <a:lstStyle/>
        <a:p>
          <a:r>
            <a:rPr lang="en-US" sz="1600" dirty="0" smtClean="0"/>
            <a:t>Low Water Crossing  Design</a:t>
          </a:r>
          <a:endParaRPr lang="en-US" sz="1600" dirty="0"/>
        </a:p>
      </dgm:t>
    </dgm:pt>
    <dgm:pt modelId="{D59307BB-C410-4EB6-BF17-23B06B2CD950}" type="parTrans" cxnId="{C782C3FB-FB69-4251-802F-6762D2989793}">
      <dgm:prSet/>
      <dgm:spPr/>
      <dgm:t>
        <a:bodyPr/>
        <a:lstStyle/>
        <a:p>
          <a:endParaRPr lang="en-US"/>
        </a:p>
      </dgm:t>
    </dgm:pt>
    <dgm:pt modelId="{31B46C27-F568-4779-82D8-964C383E59EA}" type="sibTrans" cxnId="{C782C3FB-FB69-4251-802F-6762D2989793}">
      <dgm:prSet/>
      <dgm:spPr/>
      <dgm:t>
        <a:bodyPr/>
        <a:lstStyle/>
        <a:p>
          <a:endParaRPr lang="en-US"/>
        </a:p>
      </dgm:t>
    </dgm:pt>
    <dgm:pt modelId="{93097B27-81A0-402C-A7B1-2389D8615669}">
      <dgm:prSet custT="1"/>
      <dgm:spPr/>
      <dgm:t>
        <a:bodyPr/>
        <a:lstStyle/>
        <a:p>
          <a:r>
            <a:rPr lang="en-US" sz="1600" dirty="0" smtClean="0"/>
            <a:t>Improved Section</a:t>
          </a:r>
          <a:endParaRPr lang="en-US" sz="1600" dirty="0"/>
        </a:p>
      </dgm:t>
    </dgm:pt>
    <dgm:pt modelId="{B8851CF5-C729-435E-99D7-306730038A1D}" type="parTrans" cxnId="{98EDA2CF-60E1-4B09-8528-709CD1708B63}">
      <dgm:prSet/>
      <dgm:spPr/>
      <dgm:t>
        <a:bodyPr/>
        <a:lstStyle/>
        <a:p>
          <a:endParaRPr lang="en-US"/>
        </a:p>
      </dgm:t>
    </dgm:pt>
    <dgm:pt modelId="{0F6FF781-902D-453C-9190-1CBB046CEE06}" type="sibTrans" cxnId="{98EDA2CF-60E1-4B09-8528-709CD1708B63}">
      <dgm:prSet/>
      <dgm:spPr/>
      <dgm:t>
        <a:bodyPr/>
        <a:lstStyle/>
        <a:p>
          <a:endParaRPr lang="en-US"/>
        </a:p>
      </dgm:t>
    </dgm:pt>
    <dgm:pt modelId="{3E5A4743-EC47-40F1-99D7-5E1113C12BC7}" type="pres">
      <dgm:prSet presAssocID="{3D208804-126F-48F8-9C1D-1A3D8661D05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BB5273A-5921-4261-8AA5-79149B1A2BF9}" type="pres">
      <dgm:prSet presAssocID="{2B121900-FBE4-4C77-8C69-ADB43FDDE7FB}" presName="composite" presStyleCnt="0"/>
      <dgm:spPr/>
    </dgm:pt>
    <dgm:pt modelId="{3F4F9DD1-FC7D-4030-A133-8C39B995514F}" type="pres">
      <dgm:prSet presAssocID="{2B121900-FBE4-4C77-8C69-ADB43FDDE7FB}" presName="bentUpArrow1" presStyleLbl="alignImgPlace1" presStyleIdx="0" presStyleCnt="4" custLinFactX="-58889" custLinFactNeighborX="-100000" custLinFactNeighborY="-22848"/>
      <dgm:spPr/>
    </dgm:pt>
    <dgm:pt modelId="{D9268C0D-661C-4000-ACB2-B88032EDF6C1}" type="pres">
      <dgm:prSet presAssocID="{2B121900-FBE4-4C77-8C69-ADB43FDDE7FB}" presName="ParentText" presStyleLbl="node1" presStyleIdx="0" presStyleCnt="5" custScaleX="152012" custScaleY="105114" custLinFactX="-97732" custLinFactNeighborX="-100000" custLinFactNeighborY="137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1B05D-95C0-4D12-977C-2CED0746D1C0}" type="pres">
      <dgm:prSet presAssocID="{2B121900-FBE4-4C77-8C69-ADB43FDDE7FB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4B1649-F9EC-4DF0-9F28-61168A910EB3}" type="pres">
      <dgm:prSet presAssocID="{6834FAEC-DACD-4834-8147-4E82FE4B1AE7}" presName="sibTrans" presStyleCnt="0"/>
      <dgm:spPr/>
    </dgm:pt>
    <dgm:pt modelId="{60BB3E38-4E30-45CA-AF42-82E875C2A6AE}" type="pres">
      <dgm:prSet presAssocID="{04D9A9F8-CAE2-4705-B6FE-F8996B29493D}" presName="composite" presStyleCnt="0"/>
      <dgm:spPr/>
    </dgm:pt>
    <dgm:pt modelId="{9F462134-0B61-4716-BB2B-09077CC7F61F}" type="pres">
      <dgm:prSet presAssocID="{04D9A9F8-CAE2-4705-B6FE-F8996B29493D}" presName="bentUpArrow1" presStyleLbl="alignImgPlace1" presStyleIdx="1" presStyleCnt="4" custLinFactNeighborX="-17653" custLinFactNeighborY="-51090"/>
      <dgm:spPr/>
    </dgm:pt>
    <dgm:pt modelId="{269995A0-8C2D-4956-AFC3-273A80887937}" type="pres">
      <dgm:prSet presAssocID="{04D9A9F8-CAE2-4705-B6FE-F8996B29493D}" presName="ParentText" presStyleLbl="node1" presStyleIdx="1" presStyleCnt="5" custScaleX="152012" custScaleY="105114" custLinFactX="-2931" custLinFactNeighborX="-100000" custLinFactNeighborY="-100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5EA86-5B9B-4775-A0E7-A9AB48EDF02B}" type="pres">
      <dgm:prSet presAssocID="{04D9A9F8-CAE2-4705-B6FE-F8996B29493D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EA8C9-2496-44D3-B141-7972D5B124BD}" type="pres">
      <dgm:prSet presAssocID="{7F07AC35-193F-49F6-A51B-B329364BE60E}" presName="sibTrans" presStyleCnt="0"/>
      <dgm:spPr/>
    </dgm:pt>
    <dgm:pt modelId="{1D05225C-F388-43EF-A42E-FFB27571DEE6}" type="pres">
      <dgm:prSet presAssocID="{DEB3CCC0-A935-4531-84A1-EB9FD6CCD87D}" presName="composite" presStyleCnt="0"/>
      <dgm:spPr/>
    </dgm:pt>
    <dgm:pt modelId="{E5F39189-43C8-4BCA-9D46-0A83E4E5B73D}" type="pres">
      <dgm:prSet presAssocID="{DEB3CCC0-A935-4531-84A1-EB9FD6CCD87D}" presName="bentUpArrow1" presStyleLbl="alignImgPlace1" presStyleIdx="2" presStyleCnt="4" custLinFactX="26430" custLinFactNeighborX="100000" custLinFactNeighborY="-96655"/>
      <dgm:spPr/>
    </dgm:pt>
    <dgm:pt modelId="{91F59C84-F184-4962-AC9D-C7BE7678D431}" type="pres">
      <dgm:prSet presAssocID="{DEB3CCC0-A935-4531-84A1-EB9FD6CCD87D}" presName="ParentText" presStyleLbl="node1" presStyleIdx="2" presStyleCnt="5" custScaleX="152012" custScaleY="105114" custLinFactNeighborX="-7733" custLinFactNeighborY="-375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246F9-89CF-4635-B5AA-0E0610160360}" type="pres">
      <dgm:prSet presAssocID="{DEB3CCC0-A935-4531-84A1-EB9FD6CCD87D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A605A40-CCE7-4FB1-AAA9-AEE3728E5643}" type="pres">
      <dgm:prSet presAssocID="{FAF08FA7-853C-4D1C-B514-6CADD242CE55}" presName="sibTrans" presStyleCnt="0"/>
      <dgm:spPr/>
    </dgm:pt>
    <dgm:pt modelId="{5980351A-0DEE-44B2-A5B7-EF61DB0318A8}" type="pres">
      <dgm:prSet presAssocID="{613889E8-02D9-4C78-B184-FACF8CB2570E}" presName="composite" presStyleCnt="0"/>
      <dgm:spPr/>
    </dgm:pt>
    <dgm:pt modelId="{6D6D283D-C841-4B93-B475-886BA1FE9602}" type="pres">
      <dgm:prSet presAssocID="{613889E8-02D9-4C78-B184-FACF8CB2570E}" presName="bentUpArrow1" presStyleLbl="alignImgPlace1" presStyleIdx="3" presStyleCnt="4" custLinFactX="100000" custLinFactY="-28345" custLinFactNeighborX="164726" custLinFactNeighborY="-100000"/>
      <dgm:spPr/>
    </dgm:pt>
    <dgm:pt modelId="{90FD1D97-B7E4-4DA3-B8B1-540224621E77}" type="pres">
      <dgm:prSet presAssocID="{613889E8-02D9-4C78-B184-FACF8CB2570E}" presName="ParentText" presStyleLbl="node1" presStyleIdx="3" presStyleCnt="5" custScaleX="152012" custScaleY="105114" custLinFactNeighborX="89425" custLinFactNeighborY="-766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CC523-DF08-4117-855F-4BC8C0B320C6}" type="pres">
      <dgm:prSet presAssocID="{613889E8-02D9-4C78-B184-FACF8CB2570E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1387A2B-F7DE-4005-82ED-8A1787BB1003}" type="pres">
      <dgm:prSet presAssocID="{31B46C27-F568-4779-82D8-964C383E59EA}" presName="sibTrans" presStyleCnt="0"/>
      <dgm:spPr/>
    </dgm:pt>
    <dgm:pt modelId="{47C3F481-8480-48D9-8F4E-FEF311C46BCA}" type="pres">
      <dgm:prSet presAssocID="{93097B27-81A0-402C-A7B1-2389D8615669}" presName="composite" presStyleCnt="0"/>
      <dgm:spPr/>
    </dgm:pt>
    <dgm:pt modelId="{C518024C-401B-427C-B55A-47A36950DDD8}" type="pres">
      <dgm:prSet presAssocID="{93097B27-81A0-402C-A7B1-2389D8615669}" presName="ParentText" presStyleLbl="node1" presStyleIdx="4" presStyleCnt="5" custScaleX="152012" custScaleY="105114" custLinFactX="87940" custLinFactY="-2537" custLinFactNeighborX="100000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DA117B-5C52-4DB9-9229-6627CD53DBC4}" srcId="{3D208804-126F-48F8-9C1D-1A3D8661D05F}" destId="{DEB3CCC0-A935-4531-84A1-EB9FD6CCD87D}" srcOrd="2" destOrd="0" parTransId="{03A89966-CC96-4FAA-B3A9-F5BBA45A859C}" sibTransId="{FAF08FA7-853C-4D1C-B514-6CADD242CE55}"/>
    <dgm:cxn modelId="{98EDA2CF-60E1-4B09-8528-709CD1708B63}" srcId="{3D208804-126F-48F8-9C1D-1A3D8661D05F}" destId="{93097B27-81A0-402C-A7B1-2389D8615669}" srcOrd="4" destOrd="0" parTransId="{B8851CF5-C729-435E-99D7-306730038A1D}" sibTransId="{0F6FF781-902D-453C-9190-1CBB046CEE06}"/>
    <dgm:cxn modelId="{F46C9543-3A57-462B-BD4A-11A5E12EAEAD}" type="presOf" srcId="{613889E8-02D9-4C78-B184-FACF8CB2570E}" destId="{90FD1D97-B7E4-4DA3-B8B1-540224621E77}" srcOrd="0" destOrd="0" presId="urn:microsoft.com/office/officeart/2005/8/layout/StepDownProcess"/>
    <dgm:cxn modelId="{DBC55A81-EECB-4D71-BEA3-9E9D42562369}" type="presOf" srcId="{2B121900-FBE4-4C77-8C69-ADB43FDDE7FB}" destId="{D9268C0D-661C-4000-ACB2-B88032EDF6C1}" srcOrd="0" destOrd="0" presId="urn:microsoft.com/office/officeart/2005/8/layout/StepDownProcess"/>
    <dgm:cxn modelId="{4C135578-B137-48C9-9782-1B5799661F0A}" srcId="{3D208804-126F-48F8-9C1D-1A3D8661D05F}" destId="{04D9A9F8-CAE2-4705-B6FE-F8996B29493D}" srcOrd="1" destOrd="0" parTransId="{8808231C-5732-407A-9C6B-02A818CD5E1A}" sibTransId="{7F07AC35-193F-49F6-A51B-B329364BE60E}"/>
    <dgm:cxn modelId="{483ED839-7953-4885-BFD4-150CE73E51C2}" type="presOf" srcId="{04D9A9F8-CAE2-4705-B6FE-F8996B29493D}" destId="{269995A0-8C2D-4956-AFC3-273A80887937}" srcOrd="0" destOrd="0" presId="urn:microsoft.com/office/officeart/2005/8/layout/StepDownProcess"/>
    <dgm:cxn modelId="{DA58514D-4300-4E63-BC4C-7669E1FFDB86}" type="presOf" srcId="{93097B27-81A0-402C-A7B1-2389D8615669}" destId="{C518024C-401B-427C-B55A-47A36950DDD8}" srcOrd="0" destOrd="0" presId="urn:microsoft.com/office/officeart/2005/8/layout/StepDownProcess"/>
    <dgm:cxn modelId="{233B1A7E-1E8D-4AD9-BA66-841C0ACBBC08}" srcId="{3D208804-126F-48F8-9C1D-1A3D8661D05F}" destId="{2B121900-FBE4-4C77-8C69-ADB43FDDE7FB}" srcOrd="0" destOrd="0" parTransId="{D7BE2A8A-A3D0-4AB8-83DA-80DF4082AF67}" sibTransId="{6834FAEC-DACD-4834-8147-4E82FE4B1AE7}"/>
    <dgm:cxn modelId="{97224754-5C91-4157-BDF8-C43415FE979B}" type="presOf" srcId="{3D208804-126F-48F8-9C1D-1A3D8661D05F}" destId="{3E5A4743-EC47-40F1-99D7-5E1113C12BC7}" srcOrd="0" destOrd="0" presId="urn:microsoft.com/office/officeart/2005/8/layout/StepDownProcess"/>
    <dgm:cxn modelId="{069893C3-585A-41FE-8C46-DF94320E529A}" type="presOf" srcId="{DEB3CCC0-A935-4531-84A1-EB9FD6CCD87D}" destId="{91F59C84-F184-4962-AC9D-C7BE7678D431}" srcOrd="0" destOrd="0" presId="urn:microsoft.com/office/officeart/2005/8/layout/StepDownProcess"/>
    <dgm:cxn modelId="{C782C3FB-FB69-4251-802F-6762D2989793}" srcId="{3D208804-126F-48F8-9C1D-1A3D8661D05F}" destId="{613889E8-02D9-4C78-B184-FACF8CB2570E}" srcOrd="3" destOrd="0" parTransId="{D59307BB-C410-4EB6-BF17-23B06B2CD950}" sibTransId="{31B46C27-F568-4779-82D8-964C383E59EA}"/>
    <dgm:cxn modelId="{1F7CBC0F-6E67-4EFE-B84C-7682D0B28541}" type="presParOf" srcId="{3E5A4743-EC47-40F1-99D7-5E1113C12BC7}" destId="{ABB5273A-5921-4261-8AA5-79149B1A2BF9}" srcOrd="0" destOrd="0" presId="urn:microsoft.com/office/officeart/2005/8/layout/StepDownProcess"/>
    <dgm:cxn modelId="{71FEC644-267D-4333-BB30-44400EC043FC}" type="presParOf" srcId="{ABB5273A-5921-4261-8AA5-79149B1A2BF9}" destId="{3F4F9DD1-FC7D-4030-A133-8C39B995514F}" srcOrd="0" destOrd="0" presId="urn:microsoft.com/office/officeart/2005/8/layout/StepDownProcess"/>
    <dgm:cxn modelId="{1C2BA25B-4EA1-4CBC-87C5-ADF4B5BE36E2}" type="presParOf" srcId="{ABB5273A-5921-4261-8AA5-79149B1A2BF9}" destId="{D9268C0D-661C-4000-ACB2-B88032EDF6C1}" srcOrd="1" destOrd="0" presId="urn:microsoft.com/office/officeart/2005/8/layout/StepDownProcess"/>
    <dgm:cxn modelId="{F04DE6BD-D0B3-4C75-9E0E-12C671D035D7}" type="presParOf" srcId="{ABB5273A-5921-4261-8AA5-79149B1A2BF9}" destId="{0FD1B05D-95C0-4D12-977C-2CED0746D1C0}" srcOrd="2" destOrd="0" presId="urn:microsoft.com/office/officeart/2005/8/layout/StepDownProcess"/>
    <dgm:cxn modelId="{095BA073-AEE6-4606-B2ED-69F78F6482DF}" type="presParOf" srcId="{3E5A4743-EC47-40F1-99D7-5E1113C12BC7}" destId="{EB4B1649-F9EC-4DF0-9F28-61168A910EB3}" srcOrd="1" destOrd="0" presId="urn:microsoft.com/office/officeart/2005/8/layout/StepDownProcess"/>
    <dgm:cxn modelId="{F04574A0-2AF6-47D6-B645-08EE24A2D474}" type="presParOf" srcId="{3E5A4743-EC47-40F1-99D7-5E1113C12BC7}" destId="{60BB3E38-4E30-45CA-AF42-82E875C2A6AE}" srcOrd="2" destOrd="0" presId="urn:microsoft.com/office/officeart/2005/8/layout/StepDownProcess"/>
    <dgm:cxn modelId="{FC9E74A2-AC99-400B-835B-616B7CFAAFAC}" type="presParOf" srcId="{60BB3E38-4E30-45CA-AF42-82E875C2A6AE}" destId="{9F462134-0B61-4716-BB2B-09077CC7F61F}" srcOrd="0" destOrd="0" presId="urn:microsoft.com/office/officeart/2005/8/layout/StepDownProcess"/>
    <dgm:cxn modelId="{DDF3A8E9-15D8-436A-83ED-8F44AD08252C}" type="presParOf" srcId="{60BB3E38-4E30-45CA-AF42-82E875C2A6AE}" destId="{269995A0-8C2D-4956-AFC3-273A80887937}" srcOrd="1" destOrd="0" presId="urn:microsoft.com/office/officeart/2005/8/layout/StepDownProcess"/>
    <dgm:cxn modelId="{A571D7F7-BF24-49C9-BCFF-2AAFF881068D}" type="presParOf" srcId="{60BB3E38-4E30-45CA-AF42-82E875C2A6AE}" destId="{D795EA86-5B9B-4775-A0E7-A9AB48EDF02B}" srcOrd="2" destOrd="0" presId="urn:microsoft.com/office/officeart/2005/8/layout/StepDownProcess"/>
    <dgm:cxn modelId="{C8520E8A-1914-4A5D-A6E5-B7A4635AAFA1}" type="presParOf" srcId="{3E5A4743-EC47-40F1-99D7-5E1113C12BC7}" destId="{215EA8C9-2496-44D3-B141-7972D5B124BD}" srcOrd="3" destOrd="0" presId="urn:microsoft.com/office/officeart/2005/8/layout/StepDownProcess"/>
    <dgm:cxn modelId="{E6A2A6B4-BC19-49EA-B7D1-18666B463A48}" type="presParOf" srcId="{3E5A4743-EC47-40F1-99D7-5E1113C12BC7}" destId="{1D05225C-F388-43EF-A42E-FFB27571DEE6}" srcOrd="4" destOrd="0" presId="urn:microsoft.com/office/officeart/2005/8/layout/StepDownProcess"/>
    <dgm:cxn modelId="{39ABD9AC-A1E3-419A-A012-9AFE152B413A}" type="presParOf" srcId="{1D05225C-F388-43EF-A42E-FFB27571DEE6}" destId="{E5F39189-43C8-4BCA-9D46-0A83E4E5B73D}" srcOrd="0" destOrd="0" presId="urn:microsoft.com/office/officeart/2005/8/layout/StepDownProcess"/>
    <dgm:cxn modelId="{ABBA32F1-F891-402D-89FD-B15FC57E32A7}" type="presParOf" srcId="{1D05225C-F388-43EF-A42E-FFB27571DEE6}" destId="{91F59C84-F184-4962-AC9D-C7BE7678D431}" srcOrd="1" destOrd="0" presId="urn:microsoft.com/office/officeart/2005/8/layout/StepDownProcess"/>
    <dgm:cxn modelId="{FD1C2D17-6E15-42A8-A8D9-5D7D472EDF68}" type="presParOf" srcId="{1D05225C-F388-43EF-A42E-FFB27571DEE6}" destId="{C4E246F9-89CF-4635-B5AA-0E0610160360}" srcOrd="2" destOrd="0" presId="urn:microsoft.com/office/officeart/2005/8/layout/StepDownProcess"/>
    <dgm:cxn modelId="{CD14C7C2-1149-4EE6-A88A-A442692B9775}" type="presParOf" srcId="{3E5A4743-EC47-40F1-99D7-5E1113C12BC7}" destId="{0A605A40-CCE7-4FB1-AAA9-AEE3728E5643}" srcOrd="5" destOrd="0" presId="urn:microsoft.com/office/officeart/2005/8/layout/StepDownProcess"/>
    <dgm:cxn modelId="{C9A67943-6214-4F49-A397-A83609D9F023}" type="presParOf" srcId="{3E5A4743-EC47-40F1-99D7-5E1113C12BC7}" destId="{5980351A-0DEE-44B2-A5B7-EF61DB0318A8}" srcOrd="6" destOrd="0" presId="urn:microsoft.com/office/officeart/2005/8/layout/StepDownProcess"/>
    <dgm:cxn modelId="{6CEFA023-4879-43EF-9170-02F9C3BFB4FC}" type="presParOf" srcId="{5980351A-0DEE-44B2-A5B7-EF61DB0318A8}" destId="{6D6D283D-C841-4B93-B475-886BA1FE9602}" srcOrd="0" destOrd="0" presId="urn:microsoft.com/office/officeart/2005/8/layout/StepDownProcess"/>
    <dgm:cxn modelId="{39CE41AE-332A-4DF0-8F0F-32A88750212A}" type="presParOf" srcId="{5980351A-0DEE-44B2-A5B7-EF61DB0318A8}" destId="{90FD1D97-B7E4-4DA3-B8B1-540224621E77}" srcOrd="1" destOrd="0" presId="urn:microsoft.com/office/officeart/2005/8/layout/StepDownProcess"/>
    <dgm:cxn modelId="{E4702B26-F616-4E49-93D3-07213A81871F}" type="presParOf" srcId="{5980351A-0DEE-44B2-A5B7-EF61DB0318A8}" destId="{6BFCC523-DF08-4117-855F-4BC8C0B320C6}" srcOrd="2" destOrd="0" presId="urn:microsoft.com/office/officeart/2005/8/layout/StepDownProcess"/>
    <dgm:cxn modelId="{6025089D-56FF-40A9-8372-61B39E9F92F9}" type="presParOf" srcId="{3E5A4743-EC47-40F1-99D7-5E1113C12BC7}" destId="{81387A2B-F7DE-4005-82ED-8A1787BB1003}" srcOrd="7" destOrd="0" presId="urn:microsoft.com/office/officeart/2005/8/layout/StepDownProcess"/>
    <dgm:cxn modelId="{A463A208-F102-4365-A1F9-A8E84C7D86AE}" type="presParOf" srcId="{3E5A4743-EC47-40F1-99D7-5E1113C12BC7}" destId="{47C3F481-8480-48D9-8F4E-FEF311C46BCA}" srcOrd="8" destOrd="0" presId="urn:microsoft.com/office/officeart/2005/8/layout/StepDownProcess"/>
    <dgm:cxn modelId="{2899A0C9-49BD-4AA7-A9CB-74D68344141D}" type="presParOf" srcId="{47C3F481-8480-48D9-8F4E-FEF311C46BCA}" destId="{C518024C-401B-427C-B55A-47A36950DDD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F9DD1-FC7D-4030-A133-8C39B995514F}">
      <dsp:nvSpPr>
        <dsp:cNvPr id="0" name=""/>
        <dsp:cNvSpPr/>
      </dsp:nvSpPr>
      <dsp:spPr>
        <a:xfrm rot="5400000">
          <a:off x="1827255" y="699247"/>
          <a:ext cx="735404" cy="8372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68C0D-661C-4000-ACB2-B88032EDF6C1}">
      <dsp:nvSpPr>
        <dsp:cNvPr id="0" name=""/>
        <dsp:cNvSpPr/>
      </dsp:nvSpPr>
      <dsp:spPr>
        <a:xfrm>
          <a:off x="192837" y="148682"/>
          <a:ext cx="1881889" cy="9108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Unhealthy Section</a:t>
          </a:r>
          <a:endParaRPr lang="en-US" sz="1600" kern="1200" dirty="0"/>
        </a:p>
      </dsp:txBody>
      <dsp:txXfrm>
        <a:off x="237310" y="193155"/>
        <a:ext cx="1792943" cy="821920"/>
      </dsp:txXfrm>
    </dsp:sp>
    <dsp:sp modelId="{0FD1B05D-95C0-4D12-977C-2CED0746D1C0}">
      <dsp:nvSpPr>
        <dsp:cNvPr id="0" name=""/>
        <dsp:cNvSpPr/>
      </dsp:nvSpPr>
      <dsp:spPr>
        <a:xfrm>
          <a:off x="4200674" y="134707"/>
          <a:ext cx="900394" cy="70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62134-0B61-4716-BB2B-09077CC7F61F}">
      <dsp:nvSpPr>
        <dsp:cNvPr id="0" name=""/>
        <dsp:cNvSpPr/>
      </dsp:nvSpPr>
      <dsp:spPr>
        <a:xfrm rot="5400000">
          <a:off x="4190687" y="1487135"/>
          <a:ext cx="735404" cy="8372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995A0-8C2D-4956-AFC3-273A80887937}">
      <dsp:nvSpPr>
        <dsp:cNvPr id="0" name=""/>
        <dsp:cNvSpPr/>
      </dsp:nvSpPr>
      <dsp:spPr>
        <a:xfrm>
          <a:off x="2547422" y="938517"/>
          <a:ext cx="1881889" cy="9108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Reference Reach</a:t>
          </a:r>
          <a:endParaRPr lang="en-US" sz="1600" kern="1200" dirty="0"/>
        </a:p>
      </dsp:txBody>
      <dsp:txXfrm>
        <a:off x="2591895" y="982990"/>
        <a:ext cx="1792943" cy="821920"/>
      </dsp:txXfrm>
    </dsp:sp>
    <dsp:sp modelId="{D795EA86-5B9B-4775-A0E7-A9AB48EDF02B}">
      <dsp:nvSpPr>
        <dsp:cNvPr id="0" name=""/>
        <dsp:cNvSpPr/>
      </dsp:nvSpPr>
      <dsp:spPr>
        <a:xfrm>
          <a:off x="5381634" y="1130288"/>
          <a:ext cx="900394" cy="70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F39189-43C8-4BCA-9D46-0A83E4E5B73D}">
      <dsp:nvSpPr>
        <dsp:cNvPr id="0" name=""/>
        <dsp:cNvSpPr/>
      </dsp:nvSpPr>
      <dsp:spPr>
        <a:xfrm rot="5400000">
          <a:off x="6577955" y="2147628"/>
          <a:ext cx="735404" cy="8372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F59C84-F184-4962-AC9D-C7BE7678D431}">
      <dsp:nvSpPr>
        <dsp:cNvPr id="0" name=""/>
        <dsp:cNvSpPr/>
      </dsp:nvSpPr>
      <dsp:spPr>
        <a:xfrm>
          <a:off x="4906921" y="1695667"/>
          <a:ext cx="1881889" cy="9108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Bankfull Characteristics</a:t>
          </a:r>
          <a:endParaRPr lang="en-US" sz="1600" kern="1200" dirty="0"/>
        </a:p>
      </dsp:txBody>
      <dsp:txXfrm>
        <a:off x="4951394" y="1740140"/>
        <a:ext cx="1792943" cy="821920"/>
      </dsp:txXfrm>
    </dsp:sp>
    <dsp:sp modelId="{C4E246F9-89CF-4635-B5AA-0E0610160360}">
      <dsp:nvSpPr>
        <dsp:cNvPr id="0" name=""/>
        <dsp:cNvSpPr/>
      </dsp:nvSpPr>
      <dsp:spPr>
        <a:xfrm>
          <a:off x="6562593" y="2125868"/>
          <a:ext cx="900394" cy="70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D283D-C841-4B93-B475-886BA1FE9602}">
      <dsp:nvSpPr>
        <dsp:cNvPr id="0" name=""/>
        <dsp:cNvSpPr/>
      </dsp:nvSpPr>
      <dsp:spPr>
        <a:xfrm rot="5400000">
          <a:off x="8916773" y="2910159"/>
          <a:ext cx="735404" cy="83723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D1D97-B7E4-4DA3-B8B1-540224621E77}">
      <dsp:nvSpPr>
        <dsp:cNvPr id="0" name=""/>
        <dsp:cNvSpPr/>
      </dsp:nvSpPr>
      <dsp:spPr>
        <a:xfrm>
          <a:off x="7290685" y="2352616"/>
          <a:ext cx="1881889" cy="9108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Low Water Crossing  Design</a:t>
          </a:r>
          <a:endParaRPr lang="en-US" sz="1600" kern="1200" dirty="0"/>
        </a:p>
      </dsp:txBody>
      <dsp:txXfrm>
        <a:off x="7335158" y="2397089"/>
        <a:ext cx="1792943" cy="821920"/>
      </dsp:txXfrm>
    </dsp:sp>
    <dsp:sp modelId="{6BFCC523-DF08-4117-855F-4BC8C0B320C6}">
      <dsp:nvSpPr>
        <dsp:cNvPr id="0" name=""/>
        <dsp:cNvSpPr/>
      </dsp:nvSpPr>
      <dsp:spPr>
        <a:xfrm>
          <a:off x="7743553" y="3121449"/>
          <a:ext cx="900394" cy="700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8024C-401B-427C-B55A-47A36950DDD8}">
      <dsp:nvSpPr>
        <dsp:cNvPr id="0" name=""/>
        <dsp:cNvSpPr/>
      </dsp:nvSpPr>
      <dsp:spPr>
        <a:xfrm>
          <a:off x="9691248" y="3123691"/>
          <a:ext cx="1881889" cy="91086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Improved Section</a:t>
          </a:r>
          <a:endParaRPr lang="en-US" sz="1600" kern="1200" dirty="0"/>
        </a:p>
      </dsp:txBody>
      <dsp:txXfrm>
        <a:off x="9735721" y="3168164"/>
        <a:ext cx="1792943" cy="821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EC80B8D-A0C7-4780-A445-9E33D91D162B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11B8E8-2CD2-44EC-94B2-F0BA26357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05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A4FABD9-B9FF-4165-98B1-E1B6D7D35131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F58EB8C-5A51-400B-BB89-B90DA23C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2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Mohamed</a:t>
            </a:r>
          </a:p>
        </p:txBody>
      </p:sp>
    </p:spTree>
    <p:extLst>
      <p:ext uri="{BB962C8B-B14F-4D97-AF65-F5344CB8AC3E}">
        <p14:creationId xmlns:p14="http://schemas.microsoft.com/office/powerpoint/2010/main" val="383666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FB2E-E934-4494-9212-9A17287BE94D}" type="datetime1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C8FF9-40F1-4D8D-B165-2FC00E69F9CD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DB4E-7B39-4B90-A5D8-8CA323574A4F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180FF-D48E-494B-8A11-B11FE55E5926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650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46B94-96CD-445C-A684-EF23B99318A0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36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1597-2672-4277-8EB4-34B337B1ED30}" type="datetime1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7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3ECA2-4CA3-42C9-87B6-C9B3291AF45F}" type="datetime1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39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F8F6-0014-4399-A911-05067D3CCEBA}" type="datetime1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30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425E-19BC-4F9B-B715-A98626C0DB00}" type="datetime1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8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71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023F-25F1-4F3E-8070-B693EDA0274D}" type="datetime1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8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92660-89FF-439B-BB67-210C5CA4FB8F}" type="datetime1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3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46678-AB5D-4473-8402-BB353F071CF9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5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4883-AF72-4638-BFB2-1E9B0E6A09E6}" type="datetime1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C367-B5FA-4984-84C2-DC4561E4A3B9}" type="datetime1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7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C4E7-6B30-40A0-BDBE-7DA5A7C7D399}" type="datetime1">
              <a:rPr lang="en-US" smtClean="0"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50F6-2B97-4321-9CB1-CA792B701CF5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7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7F9CE-758C-4BB4-B750-FAA7B410AA1C}" type="datetime1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2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D84B14D-84EE-45C2-AA8D-E3A810443CCF}" type="datetime1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C673EB0-F80B-456B-9064-5A1CDBB28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6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8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4" y="154165"/>
            <a:ext cx="2564571" cy="131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93" y="154165"/>
            <a:ext cx="3845158" cy="1304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35176" y="3442869"/>
            <a:ext cx="7442550" cy="2893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2800" dirty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Sinclair Wash Stream Restoration Feasibility </a:t>
            </a:r>
            <a:r>
              <a:rPr lang="en" sz="2800" dirty="0" smtClean="0">
                <a:latin typeface="Calibri" panose="020F0502020204030204" pitchFamily="34" charset="0"/>
                <a:ea typeface="Times New Roman"/>
                <a:cs typeface="Calibri" panose="020F0502020204030204" pitchFamily="34" charset="0"/>
                <a:sym typeface="Times New Roman"/>
              </a:rPr>
              <a:t>Study</a:t>
            </a:r>
          </a:p>
          <a:p>
            <a:pPr algn="ctr"/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CENE 486C</a:t>
            </a:r>
          </a:p>
          <a:p>
            <a:pPr algn="ctr"/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April 28, 2017</a:t>
            </a:r>
          </a:p>
          <a:p>
            <a:pPr algn="ctr"/>
            <a:endParaRPr lang="en" dirty="0" smtClean="0">
              <a:latin typeface="Times New Roman"/>
              <a:cs typeface="Times New Roman"/>
              <a:sym typeface="Times New Roman"/>
            </a:endParaRPr>
          </a:p>
          <a:p>
            <a:pPr algn="ctr"/>
            <a:r>
              <a:rPr lang="en" sz="20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Abdullah Alsalman</a:t>
            </a:r>
          </a:p>
          <a:p>
            <a:pPr algn="ctr"/>
            <a:r>
              <a:rPr lang="en" sz="20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Ahmad Alnemash</a:t>
            </a:r>
          </a:p>
          <a:p>
            <a:pPr algn="ctr"/>
            <a:r>
              <a:rPr lang="en" sz="20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Abdulrahman Alsabah</a:t>
            </a:r>
          </a:p>
          <a:p>
            <a:pPr algn="ctr"/>
            <a:r>
              <a:rPr lang="en" sz="2000" dirty="0" smtClean="0">
                <a:latin typeface="Calibri" panose="020F0502020204030204" pitchFamily="34" charset="0"/>
                <a:cs typeface="Calibri" panose="020F0502020204030204" pitchFamily="34" charset="0"/>
                <a:sym typeface="Times New Roman"/>
              </a:rPr>
              <a:t>Mohamed Alhassani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0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33411" y="6492875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Alhassani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718596"/>
              </p:ext>
            </p:extLst>
          </p:nvPr>
        </p:nvGraphicFramePr>
        <p:xfrm>
          <a:off x="209645" y="1630019"/>
          <a:ext cx="11442423" cy="4889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223">
                  <a:extLst>
                    <a:ext uri="{9D8B030D-6E8A-4147-A177-3AD203B41FA5}">
                      <a16:colId xmlns:a16="http://schemas.microsoft.com/office/drawing/2014/main" val="1796355152"/>
                    </a:ext>
                  </a:extLst>
                </a:gridCol>
                <a:gridCol w="2433615">
                  <a:extLst>
                    <a:ext uri="{9D8B030D-6E8A-4147-A177-3AD203B41FA5}">
                      <a16:colId xmlns:a16="http://schemas.microsoft.com/office/drawing/2014/main" val="535532405"/>
                    </a:ext>
                  </a:extLst>
                </a:gridCol>
                <a:gridCol w="2172058">
                  <a:extLst>
                    <a:ext uri="{9D8B030D-6E8A-4147-A177-3AD203B41FA5}">
                      <a16:colId xmlns:a16="http://schemas.microsoft.com/office/drawing/2014/main" val="1740006252"/>
                    </a:ext>
                  </a:extLst>
                </a:gridCol>
                <a:gridCol w="2869135">
                  <a:extLst>
                    <a:ext uri="{9D8B030D-6E8A-4147-A177-3AD203B41FA5}">
                      <a16:colId xmlns:a16="http://schemas.microsoft.com/office/drawing/2014/main" val="2699876365"/>
                    </a:ext>
                  </a:extLst>
                </a:gridCol>
                <a:gridCol w="2282392">
                  <a:extLst>
                    <a:ext uri="{9D8B030D-6E8A-4147-A177-3AD203B41FA5}">
                      <a16:colId xmlns:a16="http://schemas.microsoft.com/office/drawing/2014/main" val="3833147686"/>
                    </a:ext>
                  </a:extLst>
                </a:gridCol>
              </a:tblGrid>
              <a:tr h="5198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Station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Flow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(CFS)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Velocity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Down Stream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W.S Elevation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(ft)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46774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7493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107193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686127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627717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418303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301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441386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092316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209001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443175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74918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799218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997.5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64106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997.5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804753"/>
                  </a:ext>
                </a:extLst>
              </a:tr>
            </a:tbl>
          </a:graphicData>
        </a:graphic>
      </p:graphicFrame>
      <p:sp>
        <p:nvSpPr>
          <p:cNvPr id="5" name="Shape 73"/>
          <p:cNvSpPr txBox="1"/>
          <p:nvPr/>
        </p:nvSpPr>
        <p:spPr>
          <a:xfrm>
            <a:off x="148685" y="1275541"/>
            <a:ext cx="4719405" cy="3632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3: HEC-RAS Results for Current Conditions 100-year flow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373" y="-26851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73" y="656939"/>
            <a:ext cx="50945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Existing Conditions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378" y="7984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509" y="8011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Conditions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the Section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040585"/>
              </p:ext>
            </p:extLst>
          </p:nvPr>
        </p:nvGraphicFramePr>
        <p:xfrm>
          <a:off x="94897" y="4917670"/>
          <a:ext cx="6180488" cy="151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122">
                  <a:extLst>
                    <a:ext uri="{9D8B030D-6E8A-4147-A177-3AD203B41FA5}">
                      <a16:colId xmlns:a16="http://schemas.microsoft.com/office/drawing/2014/main" val="1848637621"/>
                    </a:ext>
                  </a:extLst>
                </a:gridCol>
                <a:gridCol w="1331701">
                  <a:extLst>
                    <a:ext uri="{9D8B030D-6E8A-4147-A177-3AD203B41FA5}">
                      <a16:colId xmlns:a16="http://schemas.microsoft.com/office/drawing/2014/main" val="3192035565"/>
                    </a:ext>
                  </a:extLst>
                </a:gridCol>
                <a:gridCol w="1227909">
                  <a:extLst>
                    <a:ext uri="{9D8B030D-6E8A-4147-A177-3AD203B41FA5}">
                      <a16:colId xmlns:a16="http://schemas.microsoft.com/office/drawing/2014/main" val="3733696677"/>
                    </a:ext>
                  </a:extLst>
                </a:gridCol>
                <a:gridCol w="2075756">
                  <a:extLst>
                    <a:ext uri="{9D8B030D-6E8A-4147-A177-3AD203B41FA5}">
                      <a16:colId xmlns:a16="http://schemas.microsoft.com/office/drawing/2014/main" val="1655478430"/>
                    </a:ext>
                  </a:extLst>
                </a:gridCol>
              </a:tblGrid>
              <a:tr h="535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Storm Event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Cross-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Section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Down Stream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77708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7843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469067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3083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3" y="1390037"/>
            <a:ext cx="5592733" cy="272693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780722" y="2941983"/>
            <a:ext cx="347869" cy="2584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119774" y="2572087"/>
            <a:ext cx="407822" cy="290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642376" y="2395330"/>
            <a:ext cx="392911" cy="305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13648" y="2335155"/>
            <a:ext cx="100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XS-118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5162" y="2107725"/>
            <a:ext cx="100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XS-220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4948" y="2687508"/>
            <a:ext cx="100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XS-77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91286" y="2641540"/>
            <a:ext cx="449577" cy="399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654707" y="2881480"/>
            <a:ext cx="601481" cy="60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7255" y="2788094"/>
            <a:ext cx="100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Scour Pool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hape 73"/>
          <p:cNvSpPr txBox="1"/>
          <p:nvPr/>
        </p:nvSpPr>
        <p:spPr>
          <a:xfrm>
            <a:off x="82378" y="4575465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4: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Velocities at 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Unhealthy Cross Sections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49495" y="4067458"/>
            <a:ext cx="2794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Unhealthy Section in the Reach [11]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08226" y="4092586"/>
            <a:ext cx="3305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Unhealthy Cross Sections at the Reach [10]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392433"/>
              </p:ext>
            </p:extLst>
          </p:nvPr>
        </p:nvGraphicFramePr>
        <p:xfrm>
          <a:off x="6575039" y="4736612"/>
          <a:ext cx="5372483" cy="185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137">
                  <a:extLst>
                    <a:ext uri="{9D8B030D-6E8A-4147-A177-3AD203B41FA5}">
                      <a16:colId xmlns:a16="http://schemas.microsoft.com/office/drawing/2014/main" val="3567230915"/>
                    </a:ext>
                  </a:extLst>
                </a:gridCol>
                <a:gridCol w="1288869">
                  <a:extLst>
                    <a:ext uri="{9D8B030D-6E8A-4147-A177-3AD203B41FA5}">
                      <a16:colId xmlns:a16="http://schemas.microsoft.com/office/drawing/2014/main" val="3140039516"/>
                    </a:ext>
                  </a:extLst>
                </a:gridCol>
                <a:gridCol w="1358537">
                  <a:extLst>
                    <a:ext uri="{9D8B030D-6E8A-4147-A177-3AD203B41FA5}">
                      <a16:colId xmlns:a16="http://schemas.microsoft.com/office/drawing/2014/main" val="1293275045"/>
                    </a:ext>
                  </a:extLst>
                </a:gridCol>
                <a:gridCol w="1925940">
                  <a:extLst>
                    <a:ext uri="{9D8B030D-6E8A-4147-A177-3AD203B41FA5}">
                      <a16:colId xmlns:a16="http://schemas.microsoft.com/office/drawing/2014/main" val="775467536"/>
                    </a:ext>
                  </a:extLst>
                </a:gridCol>
              </a:tblGrid>
              <a:tr h="5091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Culvert 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Storm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Event 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Exit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Down Stream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029010"/>
                  </a:ext>
                </a:extLst>
              </a:tr>
              <a:tr h="3343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19648"/>
                  </a:ext>
                </a:extLst>
              </a:tr>
              <a:tr h="3343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293714"/>
                  </a:ext>
                </a:extLst>
              </a:tr>
              <a:tr h="3343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080692"/>
                  </a:ext>
                </a:extLst>
              </a:tr>
              <a:tr h="3343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860368"/>
                  </a:ext>
                </a:extLst>
              </a:tr>
            </a:tbl>
          </a:graphicData>
        </a:graphic>
      </p:graphicFrame>
      <p:sp>
        <p:nvSpPr>
          <p:cNvPr id="28" name="Shape 73"/>
          <p:cNvSpPr txBox="1"/>
          <p:nvPr/>
        </p:nvSpPr>
        <p:spPr>
          <a:xfrm>
            <a:off x="6464915" y="4398956"/>
            <a:ext cx="4649088" cy="3161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Culvert Velocities at 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Unhealthy Cross Sections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48560" y="6527032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Alsalman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15" y="1383821"/>
            <a:ext cx="5592733" cy="27269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76754" y="2489043"/>
            <a:ext cx="3448595" cy="11424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943028" y="2150076"/>
            <a:ext cx="392911" cy="3059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813342" y="1845252"/>
            <a:ext cx="156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Unhealthy Section</a:t>
            </a:r>
          </a:p>
        </p:txBody>
      </p:sp>
    </p:spTree>
    <p:extLst>
      <p:ext uri="{BB962C8B-B14F-4D97-AF65-F5344CB8AC3E}">
        <p14:creationId xmlns:p14="http://schemas.microsoft.com/office/powerpoint/2010/main" val="80775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2280" y="6399893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Alnemash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8280" y="963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32247703"/>
              </p:ext>
            </p:extLst>
          </p:nvPr>
        </p:nvGraphicFramePr>
        <p:xfrm>
          <a:off x="134635" y="1200150"/>
          <a:ext cx="11887200" cy="4952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91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280" y="963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201" y="712323"/>
            <a:ext cx="42695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Proposed Conditions Model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981675"/>
              </p:ext>
            </p:extLst>
          </p:nvPr>
        </p:nvGraphicFramePr>
        <p:xfrm>
          <a:off x="1783443" y="5393661"/>
          <a:ext cx="8965904" cy="1176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1476">
                  <a:extLst>
                    <a:ext uri="{9D8B030D-6E8A-4147-A177-3AD203B41FA5}">
                      <a16:colId xmlns:a16="http://schemas.microsoft.com/office/drawing/2014/main" val="3937996248"/>
                    </a:ext>
                  </a:extLst>
                </a:gridCol>
                <a:gridCol w="2241476">
                  <a:extLst>
                    <a:ext uri="{9D8B030D-6E8A-4147-A177-3AD203B41FA5}">
                      <a16:colId xmlns:a16="http://schemas.microsoft.com/office/drawing/2014/main" val="3855193221"/>
                    </a:ext>
                  </a:extLst>
                </a:gridCol>
                <a:gridCol w="2241476">
                  <a:extLst>
                    <a:ext uri="{9D8B030D-6E8A-4147-A177-3AD203B41FA5}">
                      <a16:colId xmlns:a16="http://schemas.microsoft.com/office/drawing/2014/main" val="2522460967"/>
                    </a:ext>
                  </a:extLst>
                </a:gridCol>
                <a:gridCol w="2241476">
                  <a:extLst>
                    <a:ext uri="{9D8B030D-6E8A-4147-A177-3AD203B41FA5}">
                      <a16:colId xmlns:a16="http://schemas.microsoft.com/office/drawing/2014/main" val="1939993497"/>
                    </a:ext>
                  </a:extLst>
                </a:gridCol>
              </a:tblGrid>
              <a:tr h="5800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Reference Reach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Bankfull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Width (ft)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Bankfull Depth (ft)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Bankfull X-section Area (ft^2)</a:t>
                      </a:r>
                    </a:p>
                    <a:p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165127"/>
                  </a:ext>
                </a:extLst>
              </a:tr>
              <a:tr h="444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Francisco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S Lone Tree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68684"/>
                  </a:ext>
                </a:extLst>
              </a:tr>
            </a:tbl>
          </a:graphicData>
        </a:graphic>
      </p:graphicFrame>
      <p:sp>
        <p:nvSpPr>
          <p:cNvPr id="13" name="Shape 73"/>
          <p:cNvSpPr txBox="1"/>
          <p:nvPr/>
        </p:nvSpPr>
        <p:spPr>
          <a:xfrm>
            <a:off x="1678677" y="5034541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Reference Reach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Bankfull Characteristics  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77747" y="6401106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Alsalman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9621315" y="1874930"/>
            <a:ext cx="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11" y="1827622"/>
            <a:ext cx="6220493" cy="2405744"/>
          </a:xfrm>
          <a:prstGeom prst="rect">
            <a:avLst/>
          </a:prstGeom>
        </p:spPr>
      </p:pic>
      <p:sp>
        <p:nvSpPr>
          <p:cNvPr id="24" name="Arc 23"/>
          <p:cNvSpPr/>
          <p:nvPr/>
        </p:nvSpPr>
        <p:spPr>
          <a:xfrm rot="6824932">
            <a:off x="9634718" y="2783731"/>
            <a:ext cx="465650" cy="592623"/>
          </a:xfrm>
          <a:prstGeom prst="arc">
            <a:avLst>
              <a:gd name="adj1" fmla="val 16781940"/>
              <a:gd name="adj2" fmla="val 0"/>
            </a:avLst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9502558" y="2907797"/>
            <a:ext cx="417997" cy="3065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723156" y="2609449"/>
            <a:ext cx="883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Bankfull</a:t>
            </a:r>
            <a:endParaRPr lang="en-US" sz="1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1" y="1338656"/>
            <a:ext cx="4875345" cy="3383676"/>
          </a:xfrm>
          <a:prstGeom prst="rect">
            <a:avLst/>
          </a:prstGeom>
        </p:spPr>
      </p:pic>
      <p:sp>
        <p:nvSpPr>
          <p:cNvPr id="36" name="Shape 73"/>
          <p:cNvSpPr txBox="1"/>
          <p:nvPr/>
        </p:nvSpPr>
        <p:spPr>
          <a:xfrm>
            <a:off x="1678677" y="4627705"/>
            <a:ext cx="4968387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Healthy Reference Reach [12]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hape 73"/>
          <p:cNvSpPr txBox="1"/>
          <p:nvPr/>
        </p:nvSpPr>
        <p:spPr>
          <a:xfrm>
            <a:off x="7577426" y="4190573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Bankful Location in Reference Reach [13]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280" y="963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480" y="959294"/>
            <a:ext cx="4118884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Water Crossing Design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Consideration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645729"/>
              </p:ext>
            </p:extLst>
          </p:nvPr>
        </p:nvGraphicFramePr>
        <p:xfrm>
          <a:off x="148280" y="3875345"/>
          <a:ext cx="6827548" cy="1055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887">
                  <a:extLst>
                    <a:ext uri="{9D8B030D-6E8A-4147-A177-3AD203B41FA5}">
                      <a16:colId xmlns:a16="http://schemas.microsoft.com/office/drawing/2014/main" val="1205856217"/>
                    </a:ext>
                  </a:extLst>
                </a:gridCol>
                <a:gridCol w="1706887">
                  <a:extLst>
                    <a:ext uri="{9D8B030D-6E8A-4147-A177-3AD203B41FA5}">
                      <a16:colId xmlns:a16="http://schemas.microsoft.com/office/drawing/2014/main" val="3161730311"/>
                    </a:ext>
                  </a:extLst>
                </a:gridCol>
                <a:gridCol w="1706887">
                  <a:extLst>
                    <a:ext uri="{9D8B030D-6E8A-4147-A177-3AD203B41FA5}">
                      <a16:colId xmlns:a16="http://schemas.microsoft.com/office/drawing/2014/main" val="318030838"/>
                    </a:ext>
                  </a:extLst>
                </a:gridCol>
                <a:gridCol w="1706887">
                  <a:extLst>
                    <a:ext uri="{9D8B030D-6E8A-4147-A177-3AD203B41FA5}">
                      <a16:colId xmlns:a16="http://schemas.microsoft.com/office/drawing/2014/main" val="3208962440"/>
                    </a:ext>
                  </a:extLst>
                </a:gridCol>
              </a:tblGrid>
              <a:tr h="544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Crossing Type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Crossing Material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Concrete Slab Thickness (inch)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Roughness Coefficient (n)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394115"/>
                  </a:ext>
                </a:extLst>
              </a:tr>
              <a:tr h="47634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Unvented Ford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Concrete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</a:t>
                      </a:r>
                      <a:endParaRPr 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740520"/>
                  </a:ext>
                </a:extLst>
              </a:tr>
            </a:tbl>
          </a:graphicData>
        </a:graphic>
      </p:graphicFrame>
      <p:sp>
        <p:nvSpPr>
          <p:cNvPr id="8" name="Shape 73"/>
          <p:cNvSpPr txBox="1"/>
          <p:nvPr/>
        </p:nvSpPr>
        <p:spPr>
          <a:xfrm>
            <a:off x="224480" y="3407591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Low Water Crossing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 Results 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92280" y="6389807"/>
            <a:ext cx="2743200" cy="365125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Alsalman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050" y="472534"/>
            <a:ext cx="4879430" cy="5809527"/>
          </a:xfrm>
          <a:prstGeom prst="rect">
            <a:avLst/>
          </a:prstGeom>
        </p:spPr>
      </p:pic>
      <p:sp>
        <p:nvSpPr>
          <p:cNvPr id="10" name="Shape 73"/>
          <p:cNvSpPr txBox="1"/>
          <p:nvPr/>
        </p:nvSpPr>
        <p:spPr>
          <a:xfrm>
            <a:off x="8253759" y="6174315"/>
            <a:ext cx="3356920" cy="3980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USDA Low Water Crossing Types [14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280" y="89585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8280" y="210716"/>
            <a:ext cx="6936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Water Crossing Design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27" y="3390964"/>
            <a:ext cx="4334373" cy="3074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29" y="140421"/>
            <a:ext cx="4247771" cy="2987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06984" y="4210924"/>
            <a:ext cx="2845003" cy="14122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4057" y="626214"/>
            <a:ext cx="2232593" cy="9804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65338" y="3097648"/>
            <a:ext cx="1728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Existing Crossing [16]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65338" y="6413705"/>
            <a:ext cx="1728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Existing Crossing [17]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012" y="1051862"/>
            <a:ext cx="6096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Existing Crossing at the Reach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Used for Flagstaff Urban Trail System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35050" y="6443126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Alhassani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15" y="2728185"/>
            <a:ext cx="4465446" cy="27943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02403" y="3624732"/>
            <a:ext cx="847830" cy="6179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4" idx="1"/>
          </p:cNvCxnSpPr>
          <p:nvPr/>
        </p:nvCxnSpPr>
        <p:spPr>
          <a:xfrm>
            <a:off x="3398266" y="4037806"/>
            <a:ext cx="4808718" cy="879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313953" y="5477470"/>
            <a:ext cx="32247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Aerial Picture of the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xisting Crossing [15]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58091" y="6054432"/>
            <a:ext cx="24892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Low Water Crossing Design [18]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172" y="227319"/>
            <a:ext cx="6936964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Low Water Crossing Design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Bankfull Characteristics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Valley Gutter  </a:t>
            </a:r>
          </a:p>
          <a:p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63323" y="6362209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Alhassani  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26757" r="7869" b="11925"/>
          <a:stretch/>
        </p:blipFill>
        <p:spPr>
          <a:xfrm>
            <a:off x="1459592" y="2732277"/>
            <a:ext cx="9656872" cy="33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934617"/>
              </p:ext>
            </p:extLst>
          </p:nvPr>
        </p:nvGraphicFramePr>
        <p:xfrm>
          <a:off x="4781550" y="4879239"/>
          <a:ext cx="6793345" cy="1188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205856217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720897443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1752235083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975743296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1163373295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386667128"/>
                    </a:ext>
                  </a:extLst>
                </a:gridCol>
                <a:gridCol w="1526020">
                  <a:extLst>
                    <a:ext uri="{9D8B030D-6E8A-4147-A177-3AD203B41FA5}">
                      <a16:colId xmlns:a16="http://schemas.microsoft.com/office/drawing/2014/main" val="40864961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Riprap Type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min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(inch) </a:t>
                      </a:r>
                    </a:p>
                    <a:p>
                      <a:pPr algn="ctr"/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50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(inch) 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 max (inch)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Riprap Extend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</a:t>
                      </a: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(ft)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Riprap</a:t>
                      </a:r>
                      <a:r>
                        <a:rPr lang="en-US" sz="16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Volume (ft^3)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Roughness Coefficient (n)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394115"/>
                  </a:ext>
                </a:extLst>
              </a:tr>
              <a:tr h="3651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Rock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115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0.035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74052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8461" y="40003"/>
            <a:ext cx="6936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Low Water Crossing Design</a:t>
            </a:r>
          </a:p>
        </p:txBody>
      </p:sp>
      <p:sp>
        <p:nvSpPr>
          <p:cNvPr id="6" name="Shape 73"/>
          <p:cNvSpPr txBox="1"/>
          <p:nvPr/>
        </p:nvSpPr>
        <p:spPr>
          <a:xfrm>
            <a:off x="4692988" y="4515118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Riprap Design Results 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61" y="747889"/>
            <a:ext cx="5743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Velocities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Riprap Design 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91625" y="6492875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Alhassani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6311" y="3633255"/>
            <a:ext cx="3658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Section View of Low Water Crossing Design [20]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56" y="981771"/>
            <a:ext cx="7204170" cy="26514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7069" y="5800725"/>
            <a:ext cx="3435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Plan View of Low Water Crossing Design [19]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1" y="2216975"/>
            <a:ext cx="4479687" cy="358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8280" y="963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464" y="898666"/>
            <a:ext cx="4269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Proposed Conditions Model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" r="4025"/>
          <a:stretch/>
        </p:blipFill>
        <p:spPr>
          <a:xfrm>
            <a:off x="1006813" y="1424066"/>
            <a:ext cx="9651194" cy="48838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06068" y="6367660"/>
            <a:ext cx="4910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Profile View of Proposed Conditions Model at 100-year Flow [21]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6076" y="6492875"/>
            <a:ext cx="2743200" cy="365125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Alsalman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841823" y="3061297"/>
            <a:ext cx="449705" cy="221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90691" y="2750337"/>
            <a:ext cx="2608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Low Water Crossing</a:t>
            </a:r>
          </a:p>
        </p:txBody>
      </p:sp>
    </p:spTree>
    <p:extLst>
      <p:ext uri="{BB962C8B-B14F-4D97-AF65-F5344CB8AC3E}">
        <p14:creationId xmlns:p14="http://schemas.microsoft.com/office/powerpoint/2010/main" val="30386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44025" y="6408972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Alsalman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73"/>
          <p:cNvSpPr txBox="1"/>
          <p:nvPr/>
        </p:nvSpPr>
        <p:spPr>
          <a:xfrm>
            <a:off x="6860491" y="3935142"/>
            <a:ext cx="4417108" cy="246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Unhealthy Cross Sections Proposed Condition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35701"/>
              </p:ext>
            </p:extLst>
          </p:nvPr>
        </p:nvGraphicFramePr>
        <p:xfrm>
          <a:off x="323945" y="1558760"/>
          <a:ext cx="11442423" cy="4889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223">
                  <a:extLst>
                    <a:ext uri="{9D8B030D-6E8A-4147-A177-3AD203B41FA5}">
                      <a16:colId xmlns:a16="http://schemas.microsoft.com/office/drawing/2014/main" val="1796355152"/>
                    </a:ext>
                  </a:extLst>
                </a:gridCol>
                <a:gridCol w="2433615">
                  <a:extLst>
                    <a:ext uri="{9D8B030D-6E8A-4147-A177-3AD203B41FA5}">
                      <a16:colId xmlns:a16="http://schemas.microsoft.com/office/drawing/2014/main" val="535532405"/>
                    </a:ext>
                  </a:extLst>
                </a:gridCol>
                <a:gridCol w="2172058">
                  <a:extLst>
                    <a:ext uri="{9D8B030D-6E8A-4147-A177-3AD203B41FA5}">
                      <a16:colId xmlns:a16="http://schemas.microsoft.com/office/drawing/2014/main" val="1740006252"/>
                    </a:ext>
                  </a:extLst>
                </a:gridCol>
                <a:gridCol w="2869135">
                  <a:extLst>
                    <a:ext uri="{9D8B030D-6E8A-4147-A177-3AD203B41FA5}">
                      <a16:colId xmlns:a16="http://schemas.microsoft.com/office/drawing/2014/main" val="2699876365"/>
                    </a:ext>
                  </a:extLst>
                </a:gridCol>
                <a:gridCol w="2282392">
                  <a:extLst>
                    <a:ext uri="{9D8B030D-6E8A-4147-A177-3AD203B41FA5}">
                      <a16:colId xmlns:a16="http://schemas.microsoft.com/office/drawing/2014/main" val="3833147686"/>
                    </a:ext>
                  </a:extLst>
                </a:gridCol>
              </a:tblGrid>
              <a:tr h="5198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Station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Flow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Rate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(CFS)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Velocity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Down Stream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W.S Elevation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(ft)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246774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47493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107193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686127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627717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418303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301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441386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092316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299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209001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FE3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443175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74918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CFE3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999.6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799218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997.5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64106"/>
                  </a:ext>
                </a:extLst>
              </a:tr>
              <a:tr h="3360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2.5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997.5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804753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16093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945" y="736560"/>
            <a:ext cx="4269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Proposed Conditions Model</a:t>
            </a:r>
          </a:p>
        </p:txBody>
      </p:sp>
      <p:sp>
        <p:nvSpPr>
          <p:cNvPr id="10" name="Shape 73"/>
          <p:cNvSpPr txBox="1"/>
          <p:nvPr/>
        </p:nvSpPr>
        <p:spPr>
          <a:xfrm>
            <a:off x="209645" y="1195526"/>
            <a:ext cx="5476780" cy="3632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9: HEC-RAS Results for Proposed Conditions 100-year flow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1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55" y="1892466"/>
            <a:ext cx="6922495" cy="4351338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Client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&amp;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>
                <a:latin typeface="Calibri" charset="0"/>
                <a:ea typeface="Calibri" charset="0"/>
                <a:cs typeface="Calibri" charset="0"/>
              </a:rPr>
              <a:t>Technical </a:t>
            </a:r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Adviser: Mark Lamer</a:t>
            </a:r>
          </a:p>
          <a:p>
            <a:endParaRPr lang="en-US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sz="2400" b="1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Grading Instructor: Dr. Wilbert Odem</a:t>
            </a:r>
          </a:p>
          <a:p>
            <a:endParaRPr lang="en-US" sz="2000" b="1" dirty="0"/>
          </a:p>
          <a:p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42120" y="6426019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Alsabah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655" y="119922"/>
            <a:ext cx="4552721" cy="1085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1200"/>
              </a:spcAft>
            </a:pPr>
            <a:r>
              <a:rPr lang="en-US" sz="48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Acknowledgment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4" t="11810" r="10186"/>
          <a:stretch/>
        </p:blipFill>
        <p:spPr>
          <a:xfrm>
            <a:off x="8181974" y="809624"/>
            <a:ext cx="2743201" cy="2500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t="1651" r="12089" b="32189"/>
          <a:stretch/>
        </p:blipFill>
        <p:spPr>
          <a:xfrm>
            <a:off x="8209462" y="3480466"/>
            <a:ext cx="2763338" cy="27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79842" y="6430661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Alsalman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5842" y="13449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815" y="722594"/>
            <a:ext cx="7188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Existing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Conditions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Model Vs Proposed Condition Model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73"/>
          <p:cNvSpPr txBox="1"/>
          <p:nvPr/>
        </p:nvSpPr>
        <p:spPr>
          <a:xfrm>
            <a:off x="5874103" y="3897229"/>
            <a:ext cx="4597985" cy="2616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HEC-RAS Proposed Conditions Model Results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hape 73"/>
          <p:cNvSpPr txBox="1"/>
          <p:nvPr/>
        </p:nvSpPr>
        <p:spPr>
          <a:xfrm>
            <a:off x="263815" y="3897229"/>
            <a:ext cx="4059372" cy="2713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10: HEC-RAS Existing Conditions Model Results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22" y="1307585"/>
            <a:ext cx="4565667" cy="22285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15806" y="3506420"/>
            <a:ext cx="4910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Profile View of Proposed Conditions Model at 100-year Flow [23]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4" y="1335203"/>
            <a:ext cx="4565667" cy="22261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4714" y="3536150"/>
            <a:ext cx="4778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Profile View of Existing Conditions Model at 100-year Flow [22]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401050" y="1759131"/>
            <a:ext cx="464276" cy="393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540290" y="1491973"/>
            <a:ext cx="2203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Low Water Crossing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628900" y="1799750"/>
            <a:ext cx="426061" cy="429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50891" y="1553098"/>
            <a:ext cx="156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 Culvert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543632"/>
              </p:ext>
            </p:extLst>
          </p:nvPr>
        </p:nvGraphicFramePr>
        <p:xfrm>
          <a:off x="263815" y="4275226"/>
          <a:ext cx="5439969" cy="1810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648">
                  <a:extLst>
                    <a:ext uri="{9D8B030D-6E8A-4147-A177-3AD203B41FA5}">
                      <a16:colId xmlns:a16="http://schemas.microsoft.com/office/drawing/2014/main" val="1848637621"/>
                    </a:ext>
                  </a:extLst>
                </a:gridCol>
                <a:gridCol w="1064737">
                  <a:extLst>
                    <a:ext uri="{9D8B030D-6E8A-4147-A177-3AD203B41FA5}">
                      <a16:colId xmlns:a16="http://schemas.microsoft.com/office/drawing/2014/main" val="3192035565"/>
                    </a:ext>
                  </a:extLst>
                </a:gridCol>
                <a:gridCol w="1156958">
                  <a:extLst>
                    <a:ext uri="{9D8B030D-6E8A-4147-A177-3AD203B41FA5}">
                      <a16:colId xmlns:a16="http://schemas.microsoft.com/office/drawing/2014/main" val="3733696677"/>
                    </a:ext>
                  </a:extLst>
                </a:gridCol>
                <a:gridCol w="2286626">
                  <a:extLst>
                    <a:ext uri="{9D8B030D-6E8A-4147-A177-3AD203B41FA5}">
                      <a16:colId xmlns:a16="http://schemas.microsoft.com/office/drawing/2014/main" val="1655478430"/>
                    </a:ext>
                  </a:extLst>
                </a:gridCol>
              </a:tblGrid>
              <a:tr h="8338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Storm Event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Cross-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Section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Down Stream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77708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7843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469067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30839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622617"/>
              </p:ext>
            </p:extLst>
          </p:nvPr>
        </p:nvGraphicFramePr>
        <p:xfrm>
          <a:off x="5970078" y="4278000"/>
          <a:ext cx="5439969" cy="1810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1648">
                  <a:extLst>
                    <a:ext uri="{9D8B030D-6E8A-4147-A177-3AD203B41FA5}">
                      <a16:colId xmlns:a16="http://schemas.microsoft.com/office/drawing/2014/main" val="1848637621"/>
                    </a:ext>
                  </a:extLst>
                </a:gridCol>
                <a:gridCol w="1064737">
                  <a:extLst>
                    <a:ext uri="{9D8B030D-6E8A-4147-A177-3AD203B41FA5}">
                      <a16:colId xmlns:a16="http://schemas.microsoft.com/office/drawing/2014/main" val="3192035565"/>
                    </a:ext>
                  </a:extLst>
                </a:gridCol>
                <a:gridCol w="1156958">
                  <a:extLst>
                    <a:ext uri="{9D8B030D-6E8A-4147-A177-3AD203B41FA5}">
                      <a16:colId xmlns:a16="http://schemas.microsoft.com/office/drawing/2014/main" val="3733696677"/>
                    </a:ext>
                  </a:extLst>
                </a:gridCol>
                <a:gridCol w="2286626">
                  <a:extLst>
                    <a:ext uri="{9D8B030D-6E8A-4147-A177-3AD203B41FA5}">
                      <a16:colId xmlns:a16="http://schemas.microsoft.com/office/drawing/2014/main" val="1655478430"/>
                    </a:ext>
                  </a:extLst>
                </a:gridCol>
              </a:tblGrid>
              <a:tr h="8338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Storm Event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Cross-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Section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Allowable Down Stream Velocity (ft/s)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877708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78435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469067"/>
                  </a:ext>
                </a:extLst>
              </a:tr>
              <a:tr h="3255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year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77,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30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0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280" y="96323"/>
            <a:ext cx="6890695" cy="799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Schedule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hape 73"/>
          <p:cNvSpPr txBox="1"/>
          <p:nvPr/>
        </p:nvSpPr>
        <p:spPr>
          <a:xfrm>
            <a:off x="1444225" y="759104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12: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Expected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Schedule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Vs Actual Project Schedule 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3152" y="6404244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Alnemash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689917"/>
              </p:ext>
            </p:extLst>
          </p:nvPr>
        </p:nvGraphicFramePr>
        <p:xfrm>
          <a:off x="1556937" y="1103243"/>
          <a:ext cx="8252986" cy="5391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7083">
                  <a:extLst>
                    <a:ext uri="{9D8B030D-6E8A-4147-A177-3AD203B41FA5}">
                      <a16:colId xmlns:a16="http://schemas.microsoft.com/office/drawing/2014/main" val="753341434"/>
                    </a:ext>
                  </a:extLst>
                </a:gridCol>
                <a:gridCol w="2008777">
                  <a:extLst>
                    <a:ext uri="{9D8B030D-6E8A-4147-A177-3AD203B41FA5}">
                      <a16:colId xmlns:a16="http://schemas.microsoft.com/office/drawing/2014/main" val="3850912550"/>
                    </a:ext>
                  </a:extLst>
                </a:gridCol>
                <a:gridCol w="2007126">
                  <a:extLst>
                    <a:ext uri="{9D8B030D-6E8A-4147-A177-3AD203B41FA5}">
                      <a16:colId xmlns:a16="http://schemas.microsoft.com/office/drawing/2014/main" val="2467811452"/>
                    </a:ext>
                  </a:extLst>
                </a:gridCol>
              </a:tblGrid>
              <a:tr h="3461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Task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Expected 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Actual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94803679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 Site Visit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11/21/2016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11/21/2016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1793975156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 Filed Assessment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11/7/2016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11/7/2016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4183367309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 Sinclair Wash Document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11/14/2016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11/14/2016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3893531606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 Infrastructure  Assessment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11/21/2016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11/21/2016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604814972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 Data Collection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12/2/2016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830801920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 Surveying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11/26/2016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3013122511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 Data Analysis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2/20/2017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2/25/2017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1623254783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 Geomorphic Assessment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2/10/2017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2/12/2017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268820045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 Hydraulic Assessment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2/17/2017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2/20/2017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743808460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914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3.2.1 Existing  condition Model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2/17/2017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2/20/2017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4255454103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914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3.2.2 Proposed Condition Model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2/19/2017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2/22/2017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3725343256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 Design Alternative 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3/20/2017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4/10/2017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2777472149"/>
                  </a:ext>
                </a:extLst>
              </a:tr>
              <a:tr h="314244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 Low Water Crossing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3/27/2017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4/1/2017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343695581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 Project Management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5/9/2017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5/9/2017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78318436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 50% Report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/2/2017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3/2/2017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2187401342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5.2 Final Presentation 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4/28/2017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4/28/2017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2083845428"/>
                  </a:ext>
                </a:extLst>
              </a:tr>
              <a:tr h="295713">
                <a:tc>
                  <a:txBody>
                    <a:bodyPr/>
                    <a:lstStyle/>
                    <a:p>
                      <a:pPr marL="4572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 Final Report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5/9/2017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5/9/2017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130" marR="67130" marT="0" marB="0"/>
                </a:tc>
                <a:extLst>
                  <a:ext uri="{0D108BD9-81ED-4DB2-BD59-A6C34878D82A}">
                    <a16:rowId xmlns:a16="http://schemas.microsoft.com/office/drawing/2014/main" val="3586091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8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280" y="963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Hours Breakdown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318723"/>
              </p:ext>
            </p:extLst>
          </p:nvPr>
        </p:nvGraphicFramePr>
        <p:xfrm>
          <a:off x="506111" y="1124641"/>
          <a:ext cx="10647922" cy="2458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6709">
                  <a:extLst>
                    <a:ext uri="{9D8B030D-6E8A-4147-A177-3AD203B41FA5}">
                      <a16:colId xmlns:a16="http://schemas.microsoft.com/office/drawing/2014/main" val="3971386739"/>
                    </a:ext>
                  </a:extLst>
                </a:gridCol>
                <a:gridCol w="1828264">
                  <a:extLst>
                    <a:ext uri="{9D8B030D-6E8A-4147-A177-3AD203B41FA5}">
                      <a16:colId xmlns:a16="http://schemas.microsoft.com/office/drawing/2014/main" val="480019612"/>
                    </a:ext>
                  </a:extLst>
                </a:gridCol>
                <a:gridCol w="1587017">
                  <a:extLst>
                    <a:ext uri="{9D8B030D-6E8A-4147-A177-3AD203B41FA5}">
                      <a16:colId xmlns:a16="http://schemas.microsoft.com/office/drawing/2014/main" val="3269523666"/>
                    </a:ext>
                  </a:extLst>
                </a:gridCol>
                <a:gridCol w="1738387">
                  <a:extLst>
                    <a:ext uri="{9D8B030D-6E8A-4147-A177-3AD203B41FA5}">
                      <a16:colId xmlns:a16="http://schemas.microsoft.com/office/drawing/2014/main" val="3848865871"/>
                    </a:ext>
                  </a:extLst>
                </a:gridCol>
                <a:gridCol w="2023392">
                  <a:extLst>
                    <a:ext uri="{9D8B030D-6E8A-4147-A177-3AD203B41FA5}">
                      <a16:colId xmlns:a16="http://schemas.microsoft.com/office/drawing/2014/main" val="1415922639"/>
                    </a:ext>
                  </a:extLst>
                </a:gridCol>
                <a:gridCol w="1374153">
                  <a:extLst>
                    <a:ext uri="{9D8B030D-6E8A-4147-A177-3AD203B41FA5}">
                      <a16:colId xmlns:a16="http://schemas.microsoft.com/office/drawing/2014/main" val="3716270950"/>
                    </a:ext>
                  </a:extLst>
                </a:gridCol>
              </a:tblGrid>
              <a:tr h="484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Task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Manager Hours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Engineer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 Technician Hours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 in Training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 Hours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2865510"/>
                  </a:ext>
                </a:extLst>
              </a:tr>
              <a:tr h="251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 Filed Assessment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4322864"/>
                  </a:ext>
                </a:extLst>
              </a:tr>
              <a:tr h="242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 Data Collection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6805411"/>
                  </a:ext>
                </a:extLst>
              </a:tr>
              <a:tr h="242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 Data Analysis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8677656"/>
                  </a:ext>
                </a:extLst>
              </a:tr>
              <a:tr h="2513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 Design Alternative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5940" algn="ctr"/>
                        </a:tabLs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20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041"/>
                  </a:ext>
                </a:extLst>
              </a:tr>
              <a:tr h="484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 Project Management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662918"/>
                  </a:ext>
                </a:extLst>
              </a:tr>
              <a:tr h="242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5274078"/>
                  </a:ext>
                </a:extLst>
              </a:tr>
              <a:tr h="242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45720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855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258185"/>
                  </a:ext>
                </a:extLst>
              </a:tr>
            </a:tbl>
          </a:graphicData>
        </a:graphic>
      </p:graphicFrame>
      <p:sp>
        <p:nvSpPr>
          <p:cNvPr id="5" name="Shape 73"/>
          <p:cNvSpPr txBox="1"/>
          <p:nvPr/>
        </p:nvSpPr>
        <p:spPr>
          <a:xfrm>
            <a:off x="413259" y="3779346"/>
            <a:ext cx="3430318" cy="2713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14: Actual Project Hours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73"/>
          <p:cNvSpPr txBox="1"/>
          <p:nvPr/>
        </p:nvSpPr>
        <p:spPr>
          <a:xfrm>
            <a:off x="413259" y="759104"/>
            <a:ext cx="3430318" cy="2713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13: Predicited Project Hours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66420" y="6442490"/>
            <a:ext cx="2743200" cy="365125"/>
          </a:xfrm>
        </p:spPr>
        <p:txBody>
          <a:bodyPr/>
          <a:lstStyle/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Alnemash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117712"/>
              </p:ext>
            </p:extLst>
          </p:nvPr>
        </p:nvGraphicFramePr>
        <p:xfrm>
          <a:off x="506110" y="4120997"/>
          <a:ext cx="10647922" cy="23537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6710">
                  <a:extLst>
                    <a:ext uri="{9D8B030D-6E8A-4147-A177-3AD203B41FA5}">
                      <a16:colId xmlns:a16="http://schemas.microsoft.com/office/drawing/2014/main" val="1665418846"/>
                    </a:ext>
                  </a:extLst>
                </a:gridCol>
                <a:gridCol w="1828264">
                  <a:extLst>
                    <a:ext uri="{9D8B030D-6E8A-4147-A177-3AD203B41FA5}">
                      <a16:colId xmlns:a16="http://schemas.microsoft.com/office/drawing/2014/main" val="74596968"/>
                    </a:ext>
                  </a:extLst>
                </a:gridCol>
                <a:gridCol w="1587019">
                  <a:extLst>
                    <a:ext uri="{9D8B030D-6E8A-4147-A177-3AD203B41FA5}">
                      <a16:colId xmlns:a16="http://schemas.microsoft.com/office/drawing/2014/main" val="3999607315"/>
                    </a:ext>
                  </a:extLst>
                </a:gridCol>
                <a:gridCol w="1738387">
                  <a:extLst>
                    <a:ext uri="{9D8B030D-6E8A-4147-A177-3AD203B41FA5}">
                      <a16:colId xmlns:a16="http://schemas.microsoft.com/office/drawing/2014/main" val="333250989"/>
                    </a:ext>
                  </a:extLst>
                </a:gridCol>
                <a:gridCol w="2023388">
                  <a:extLst>
                    <a:ext uri="{9D8B030D-6E8A-4147-A177-3AD203B41FA5}">
                      <a16:colId xmlns:a16="http://schemas.microsoft.com/office/drawing/2014/main" val="1763149959"/>
                    </a:ext>
                  </a:extLst>
                </a:gridCol>
                <a:gridCol w="1374154">
                  <a:extLst>
                    <a:ext uri="{9D8B030D-6E8A-4147-A177-3AD203B41FA5}">
                      <a16:colId xmlns:a16="http://schemas.microsoft.com/office/drawing/2014/main" val="3811921286"/>
                    </a:ext>
                  </a:extLst>
                </a:gridCol>
              </a:tblGrid>
              <a:tr h="438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Task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Manager Hours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Engineer</a:t>
                      </a:r>
                    </a:p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 Technician Hours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 in Training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 Hours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1129636"/>
                  </a:ext>
                </a:extLst>
              </a:tr>
              <a:tr h="2444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 Filed Assessment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8321424"/>
                  </a:ext>
                </a:extLst>
              </a:tr>
              <a:tr h="2444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 Data Collection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5948031"/>
                  </a:ext>
                </a:extLst>
              </a:tr>
              <a:tr h="2444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 Data Analysis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8681300"/>
                  </a:ext>
                </a:extLst>
              </a:tr>
              <a:tr h="2444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 Design Alternative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5940" algn="ctr"/>
                        </a:tabLs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24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350588"/>
                  </a:ext>
                </a:extLst>
              </a:tr>
              <a:tr h="438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5.0 Project Management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1758490"/>
                  </a:ext>
                </a:extLst>
              </a:tr>
              <a:tr h="219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9729831"/>
                  </a:ext>
                </a:extLst>
              </a:tr>
              <a:tr h="2123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marL="45720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890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2856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9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2998" y="6408602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Alnemash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7948" y="1921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Implementation Cost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hape 73"/>
          <p:cNvSpPr txBox="1"/>
          <p:nvPr/>
        </p:nvSpPr>
        <p:spPr>
          <a:xfrm>
            <a:off x="657626" y="1246287"/>
            <a:ext cx="3430318" cy="2713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15: Predicited Project Costs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62078"/>
              </p:ext>
            </p:extLst>
          </p:nvPr>
        </p:nvGraphicFramePr>
        <p:xfrm>
          <a:off x="770398" y="1628774"/>
          <a:ext cx="9410700" cy="4457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2140">
                  <a:extLst>
                    <a:ext uri="{9D8B030D-6E8A-4147-A177-3AD203B41FA5}">
                      <a16:colId xmlns:a16="http://schemas.microsoft.com/office/drawing/2014/main" val="2225527735"/>
                    </a:ext>
                  </a:extLst>
                </a:gridCol>
                <a:gridCol w="2429128">
                  <a:extLst>
                    <a:ext uri="{9D8B030D-6E8A-4147-A177-3AD203B41FA5}">
                      <a16:colId xmlns:a16="http://schemas.microsoft.com/office/drawing/2014/main" val="3185586963"/>
                    </a:ext>
                  </a:extLst>
                </a:gridCol>
                <a:gridCol w="1335152">
                  <a:extLst>
                    <a:ext uri="{9D8B030D-6E8A-4147-A177-3AD203B41FA5}">
                      <a16:colId xmlns:a16="http://schemas.microsoft.com/office/drawing/2014/main" val="3308263989"/>
                    </a:ext>
                  </a:extLst>
                </a:gridCol>
                <a:gridCol w="2082605">
                  <a:extLst>
                    <a:ext uri="{9D8B030D-6E8A-4147-A177-3AD203B41FA5}">
                      <a16:colId xmlns:a16="http://schemas.microsoft.com/office/drawing/2014/main" val="2697626184"/>
                    </a:ext>
                  </a:extLst>
                </a:gridCol>
                <a:gridCol w="1681675">
                  <a:extLst>
                    <a:ext uri="{9D8B030D-6E8A-4147-A177-3AD203B41FA5}">
                      <a16:colId xmlns:a16="http://schemas.microsoft.com/office/drawing/2014/main" val="2704164389"/>
                    </a:ext>
                  </a:extLst>
                </a:gridCol>
              </a:tblGrid>
              <a:tr h="4953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Item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 Cost</a:t>
                      </a:r>
                      <a:endParaRPr lang="en-US" sz="20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6927334"/>
                  </a:ext>
                </a:extLst>
              </a:tr>
              <a:tr h="4953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Earth Work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(yard)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8 $ per yard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320 $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667677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Culvert Removal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(Square feet)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16 $ per square feet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288 $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60914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Concrete Slab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 (Square feet)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8 $ per square feet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1840 $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159635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Riprap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(Square yard)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40 $ per square yard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800 $ 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1415507"/>
                  </a:ext>
                </a:extLst>
              </a:tr>
              <a:tr h="4953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Cost</a:t>
                      </a:r>
                      <a:endParaRPr lang="en-US" sz="2000" b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3248  $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753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06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8280" y="9632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Cost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598687"/>
              </p:ext>
            </p:extLst>
          </p:nvPr>
        </p:nvGraphicFramePr>
        <p:xfrm>
          <a:off x="1756026" y="1306854"/>
          <a:ext cx="8467643" cy="2272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9323">
                  <a:extLst>
                    <a:ext uri="{9D8B030D-6E8A-4147-A177-3AD203B41FA5}">
                      <a16:colId xmlns:a16="http://schemas.microsoft.com/office/drawing/2014/main" val="1777217819"/>
                    </a:ext>
                  </a:extLst>
                </a:gridCol>
                <a:gridCol w="1812427">
                  <a:extLst>
                    <a:ext uri="{9D8B030D-6E8A-4147-A177-3AD203B41FA5}">
                      <a16:colId xmlns:a16="http://schemas.microsoft.com/office/drawing/2014/main" val="2665210816"/>
                    </a:ext>
                  </a:extLst>
                </a:gridCol>
                <a:gridCol w="1412520">
                  <a:extLst>
                    <a:ext uri="{9D8B030D-6E8A-4147-A177-3AD203B41FA5}">
                      <a16:colId xmlns:a16="http://schemas.microsoft.com/office/drawing/2014/main" val="2571458563"/>
                    </a:ext>
                  </a:extLst>
                </a:gridCol>
                <a:gridCol w="1695856">
                  <a:extLst>
                    <a:ext uri="{9D8B030D-6E8A-4147-A177-3AD203B41FA5}">
                      <a16:colId xmlns:a16="http://schemas.microsoft.com/office/drawing/2014/main" val="1606053073"/>
                    </a:ext>
                  </a:extLst>
                </a:gridCol>
                <a:gridCol w="1697517">
                  <a:extLst>
                    <a:ext uri="{9D8B030D-6E8A-4147-A177-3AD203B41FA5}">
                      <a16:colId xmlns:a16="http://schemas.microsoft.com/office/drawing/2014/main" val="1354408501"/>
                    </a:ext>
                  </a:extLst>
                </a:gridCol>
              </a:tblGrid>
              <a:tr h="200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Personnel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Classification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Rate ($/hr.)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 ($)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017149"/>
                  </a:ext>
                </a:extLst>
              </a:tr>
              <a:tr h="200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Manger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11,600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8943207"/>
                  </a:ext>
                </a:extLst>
              </a:tr>
              <a:tr h="200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Engineer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11,050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1222361"/>
                  </a:ext>
                </a:extLst>
              </a:tr>
              <a:tr h="200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 Technician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14,300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09633"/>
                  </a:ext>
                </a:extLst>
              </a:tr>
              <a:tr h="242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 in Training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13,300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2010320"/>
                  </a:ext>
                </a:extLst>
              </a:tr>
              <a:tr h="2001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3,995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6005724"/>
                  </a:ext>
                </a:extLst>
              </a:tr>
              <a:tr h="400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Surveying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Equipment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2,600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4904886"/>
                  </a:ext>
                </a:extLst>
              </a:tr>
              <a:tr h="40032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                                                                       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56,845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79225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2280" y="6356350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Alsabah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fld id="{70766C97-4AB4-4D68-9EDA-68B2EC5E7EF5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hape 73"/>
          <p:cNvSpPr txBox="1"/>
          <p:nvPr/>
        </p:nvSpPr>
        <p:spPr>
          <a:xfrm>
            <a:off x="1656662" y="920217"/>
            <a:ext cx="3430318" cy="2713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16: Predicited Project Costs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hape 73"/>
          <p:cNvSpPr txBox="1"/>
          <p:nvPr/>
        </p:nvSpPr>
        <p:spPr>
          <a:xfrm>
            <a:off x="1656662" y="3771078"/>
            <a:ext cx="3430318" cy="2713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17: Actual Project Costs</a:t>
            </a:r>
            <a:endParaRPr lang="e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383170"/>
              </p:ext>
            </p:extLst>
          </p:nvPr>
        </p:nvGraphicFramePr>
        <p:xfrm>
          <a:off x="1756026" y="4162466"/>
          <a:ext cx="8541782" cy="2439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704">
                  <a:extLst>
                    <a:ext uri="{9D8B030D-6E8A-4147-A177-3AD203B41FA5}">
                      <a16:colId xmlns:a16="http://schemas.microsoft.com/office/drawing/2014/main" val="4073250676"/>
                    </a:ext>
                  </a:extLst>
                </a:gridCol>
                <a:gridCol w="1983108">
                  <a:extLst>
                    <a:ext uri="{9D8B030D-6E8A-4147-A177-3AD203B41FA5}">
                      <a16:colId xmlns:a16="http://schemas.microsoft.com/office/drawing/2014/main" val="591509311"/>
                    </a:ext>
                  </a:extLst>
                </a:gridCol>
                <a:gridCol w="1424887">
                  <a:extLst>
                    <a:ext uri="{9D8B030D-6E8A-4147-A177-3AD203B41FA5}">
                      <a16:colId xmlns:a16="http://schemas.microsoft.com/office/drawing/2014/main" val="1605258159"/>
                    </a:ext>
                  </a:extLst>
                </a:gridCol>
                <a:gridCol w="1710704">
                  <a:extLst>
                    <a:ext uri="{9D8B030D-6E8A-4147-A177-3AD203B41FA5}">
                      <a16:colId xmlns:a16="http://schemas.microsoft.com/office/drawing/2014/main" val="789237262"/>
                    </a:ext>
                  </a:extLst>
                </a:gridCol>
                <a:gridCol w="1712379">
                  <a:extLst>
                    <a:ext uri="{9D8B030D-6E8A-4147-A177-3AD203B41FA5}">
                      <a16:colId xmlns:a16="http://schemas.microsoft.com/office/drawing/2014/main" val="4289558148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Personnel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Classification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Hours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Rate ($/hr.)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 ($)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858489"/>
                  </a:ext>
                </a:extLst>
              </a:tr>
              <a:tr h="213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Manger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12,035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385108"/>
                  </a:ext>
                </a:extLst>
              </a:tr>
              <a:tr h="213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Engineer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138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11,730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811117"/>
                  </a:ext>
                </a:extLst>
              </a:tr>
              <a:tr h="213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 Technician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12,545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9316532"/>
                  </a:ext>
                </a:extLst>
              </a:tr>
              <a:tr h="3929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Engineer in Training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16,870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976842"/>
                  </a:ext>
                </a:extLst>
              </a:tr>
              <a:tr h="2131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3,995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1361257"/>
                  </a:ext>
                </a:extLst>
              </a:tr>
              <a:tr h="4262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Surveying Equipment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3,380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7077235"/>
                  </a:ext>
                </a:extLst>
              </a:tr>
              <a:tr h="39298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                      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60,555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358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2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1018" y="298955"/>
            <a:ext cx="31283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References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81160" y="6347642"/>
            <a:ext cx="2743200" cy="365125"/>
          </a:xfrm>
        </p:spPr>
        <p:txBody>
          <a:bodyPr/>
          <a:lstStyle/>
          <a:p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1018" y="961737"/>
            <a:ext cx="9267567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[1], [2] Google Earth Software.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[3], [4] Photo Credit Abdullah Alsalman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[5] [Online]. Available: https://directives.sc.egov.usda.gov/OpenNonWebContent.aspx?content=17833.wba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[6] AutoCAD Drawing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[7], [8], [9], [10], [11], [19] HEC-RAS Model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[12]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 Department of Agriculture Low Water Crossing Manual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[13], [14] Photo Credit Mohamed Alhassani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[15], [16], [17], [18] City of Flagstaff Storm water Management Design Manual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[20] [Online]. Available: http://flagstaff.az.gov/index.aspx?NID=1809 </a:t>
            </a:r>
            <a:endParaRPr lang="en-US" dirty="0" smtClean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[21], [22], [23] HEC-RAS Model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[24] Flood Insurance Study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[25] National Stream Flow Statistics Software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 panose="020F0502020204030204" pitchFamily="34" charset="0"/>
                <a:ea typeface="Times New Roman" charset="0"/>
                <a:cs typeface="Calibri" panose="020F0502020204030204" pitchFamily="34" charset="0"/>
              </a:rPr>
              <a:t>[26] Previous Capstone Teams (Sinclair Wash Team 2016)</a:t>
            </a:r>
            <a:endParaRPr lang="en-US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n-US" sz="1200" dirty="0">
              <a:latin typeface="Calibri" panose="020F0502020204030204" pitchFamily="34" charset="0"/>
              <a:ea typeface="Times New Roma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6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09153" y="250294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  <a:endParaRPr lang="en-US" sz="1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68246" y="6382476"/>
            <a:ext cx="2743200" cy="365125"/>
          </a:xfrm>
        </p:spPr>
        <p:txBody>
          <a:bodyPr/>
          <a:lstStyle/>
          <a:p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06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0" y="77305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4800" dirty="0">
                <a:latin typeface="Calibri" panose="020F0502020204030204" pitchFamily="34" charset="0"/>
                <a:cs typeface="Calibri" panose="020F0502020204030204" pitchFamily="34" charset="0"/>
              </a:rPr>
              <a:t>Project Stakeholders     </a:t>
            </a:r>
          </a:p>
          <a:p>
            <a:endParaRPr sz="4000" dirty="0"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0" y="1194335"/>
            <a:ext cx="6078400" cy="4438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85783" indent="-380990"/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</a:t>
            </a:r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Flagstaff</a:t>
            </a:r>
          </a:p>
          <a:p>
            <a:pPr marL="304793" indent="0">
              <a:buNone/>
            </a:pPr>
            <a:endParaRPr lang="e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3" indent="-380990"/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 Department of </a:t>
            </a:r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marL="304793" indent="0">
              <a:buNone/>
            </a:pPr>
            <a:endParaRPr lang="e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3" indent="-380990"/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Northern Arizona </a:t>
            </a:r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</a:p>
          <a:p>
            <a:pPr marL="304793" indent="0">
              <a:buNone/>
            </a:pPr>
            <a:endParaRPr lang="e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3" indent="-380990"/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Coconino </a:t>
            </a:r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County</a:t>
            </a:r>
          </a:p>
          <a:p>
            <a:pPr marL="304793" indent="0">
              <a:buNone/>
            </a:pPr>
            <a:endParaRPr lang="e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3" indent="-380990"/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of Flagstaff </a:t>
            </a:r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  <a:p>
            <a:pPr marL="685783" indent="-380990"/>
            <a:endParaRPr lang="en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783" indent="-380990"/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Arizona </a:t>
            </a: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 and Fish </a:t>
            </a:r>
            <a:r>
              <a:rPr lang="e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</a:t>
            </a:r>
            <a:endParaRPr lang="en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Shape 146" descr="ado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4111" y="2774164"/>
            <a:ext cx="3438608" cy="148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city_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4180" y="586291"/>
            <a:ext cx="1913165" cy="201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azgf_logo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5180" y="697713"/>
            <a:ext cx="1843044" cy="173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 descr="CoconinoCountySeal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00743" y="838608"/>
            <a:ext cx="1565344" cy="159263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10315763" y="6247353"/>
            <a:ext cx="1610000" cy="67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lang="en" sz="2400" dirty="0">
              <a:solidFill>
                <a:schemeClr val="dk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34" y="4665513"/>
            <a:ext cx="3490585" cy="1284639"/>
          </a:xfrm>
          <a:prstGeom prst="rect">
            <a:avLst/>
          </a:prstGeom>
        </p:spPr>
      </p:pic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63743" y="6401190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Alsabah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437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3072"/>
            <a:ext cx="10515600" cy="1325563"/>
          </a:xfrm>
        </p:spPr>
        <p:txBody>
          <a:bodyPr>
            <a:normAutofit/>
          </a:bodyPr>
          <a:lstStyle/>
          <a:p>
            <a:r>
              <a:rPr lang="en" sz="4800" dirty="0">
                <a:latin typeface="Calibri" panose="020F0502020204030204" pitchFamily="34" charset="0"/>
                <a:cs typeface="Calibri" panose="020F0502020204030204" pitchFamily="34" charset="0"/>
              </a:rPr>
              <a:t>Project Overview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43" y="280076"/>
            <a:ext cx="5395976" cy="3219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/>
        </p:blipFill>
        <p:spPr>
          <a:xfrm>
            <a:off x="4672973" y="3801066"/>
            <a:ext cx="7094089" cy="254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60017" y="2889908"/>
            <a:ext cx="221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Highway I-17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4309" y="1301875"/>
            <a:ext cx="192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Milton Rd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4185" y="2112485"/>
            <a:ext cx="2055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NAU Skydome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82057" y="1597080"/>
            <a:ext cx="240331" cy="1506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238309" y="2508069"/>
            <a:ext cx="296091" cy="5050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0019001" y="1724224"/>
            <a:ext cx="283239" cy="46052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Shape 73"/>
          <p:cNvSpPr txBox="1"/>
          <p:nvPr/>
        </p:nvSpPr>
        <p:spPr>
          <a:xfrm>
            <a:off x="8092438" y="3407130"/>
            <a:ext cx="3443493" cy="2602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>
                <a:latin typeface="Calibri" panose="020F0502020204030204" pitchFamily="34" charset="0"/>
                <a:cs typeface="Calibri" panose="020F0502020204030204" pitchFamily="34" charset="0"/>
              </a:rPr>
              <a:t>Sinclair Wash 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 Location [1]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0550" y="6311062"/>
            <a:ext cx="2795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 Aerial Image [2] 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1301874"/>
            <a:ext cx="5323555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Sinclair Wash </a:t>
            </a: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Location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Selected Reach Location</a:t>
            </a:r>
          </a:p>
          <a:p>
            <a:pPr lvl="0">
              <a:lnSpc>
                <a:spcPct val="150000"/>
              </a:lnSpc>
              <a:spcBef>
                <a:spcPts val="0"/>
              </a:spcBef>
            </a:pPr>
            <a:endParaRPr lang="en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 Current Condition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Purpose  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endParaRPr lang="en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0"/>
              </a:spcBef>
            </a:pPr>
            <a:endParaRPr lang="e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05629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Alsabah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610600" y="1418635"/>
            <a:ext cx="255876" cy="41887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45987" y="1046192"/>
            <a:ext cx="245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 Location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511285" y="5361557"/>
            <a:ext cx="438155" cy="4209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13046" y="5651346"/>
            <a:ext cx="221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Reach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1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53" y="-17661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56" y="1258054"/>
            <a:ext cx="6372203" cy="161383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 Assessment</a:t>
            </a:r>
            <a:endParaRPr lang="en-US" dirty="0"/>
          </a:p>
          <a:p>
            <a:pPr marL="0" indent="0">
              <a:buNone/>
            </a:pPr>
            <a:endParaRPr lang="en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90" y="2363277"/>
            <a:ext cx="4005710" cy="3004283"/>
          </a:xfrm>
          <a:prstGeom prst="rect">
            <a:avLst/>
          </a:prstGeom>
        </p:spPr>
      </p:pic>
      <p:pic>
        <p:nvPicPr>
          <p:cNvPr id="5" name="Shape 90" descr="IMG_56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73439" y="2363277"/>
            <a:ext cx="3627049" cy="30042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247748" y="5358090"/>
            <a:ext cx="2543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Valve Box  in the Reach [4]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3303" y="5401186"/>
            <a:ext cx="2262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Culverts in the Reach [5]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9357289" y="6423412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Alnemash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6" y="2363277"/>
            <a:ext cx="4005712" cy="30042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94411" y="5358091"/>
            <a:ext cx="1192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Scour Pool [3]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2697" y="-128719"/>
            <a:ext cx="8126863" cy="1096203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Geomorphic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8" y="986721"/>
            <a:ext cx="6801460" cy="52541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85663" y="6403009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Alsabah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hape 73"/>
          <p:cNvSpPr txBox="1"/>
          <p:nvPr/>
        </p:nvSpPr>
        <p:spPr>
          <a:xfrm>
            <a:off x="1556227" y="6221799"/>
            <a:ext cx="3428843" cy="3921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Rosgen Classification Method [6] </a:t>
            </a:r>
            <a:endParaRPr lang="en" sz="14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870512"/>
              </p:ext>
            </p:extLst>
          </p:nvPr>
        </p:nvGraphicFramePr>
        <p:xfrm>
          <a:off x="7335855" y="1080371"/>
          <a:ext cx="4612306" cy="5028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153">
                  <a:extLst>
                    <a:ext uri="{9D8B030D-6E8A-4147-A177-3AD203B41FA5}">
                      <a16:colId xmlns:a16="http://schemas.microsoft.com/office/drawing/2014/main" val="1551326919"/>
                    </a:ext>
                  </a:extLst>
                </a:gridCol>
                <a:gridCol w="2306153">
                  <a:extLst>
                    <a:ext uri="{9D8B030D-6E8A-4147-A177-3AD203B41FA5}">
                      <a16:colId xmlns:a16="http://schemas.microsoft.com/office/drawing/2014/main" val="298586365"/>
                    </a:ext>
                  </a:extLst>
                </a:gridCol>
              </a:tblGrid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I-17 East McConnell Drive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4762290"/>
                  </a:ext>
                </a:extLst>
              </a:tr>
              <a:tr h="260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Bankfull WIDTH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5319596"/>
                  </a:ext>
                </a:extLst>
              </a:tr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 Bottom Width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03394965"/>
                  </a:ext>
                </a:extLst>
              </a:tr>
              <a:tr h="260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Bankfull DEPTH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1214442"/>
                  </a:ext>
                </a:extLst>
              </a:tr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Bankfull X-Section AREA (ft^2)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240.95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5953535"/>
                  </a:ext>
                </a:extLst>
              </a:tr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Width/Depth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764917"/>
                  </a:ext>
                </a:extLst>
              </a:tr>
              <a:tr h="260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 DEPTH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866421"/>
                  </a:ext>
                </a:extLst>
              </a:tr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WIDTH of Flood-Prone Area (ft)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8315305"/>
                  </a:ext>
                </a:extLst>
              </a:tr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Entrenchment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Ratio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065349"/>
                  </a:ext>
                </a:extLst>
              </a:tr>
              <a:tr h="4974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 Material Size (mm)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2853615"/>
                  </a:ext>
                </a:extLst>
              </a:tr>
              <a:tr h="260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Surface Slope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4870960"/>
                  </a:ext>
                </a:extLst>
              </a:tr>
              <a:tr h="2601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 Sinuosity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5266016"/>
                  </a:ext>
                </a:extLst>
              </a:tr>
              <a:tr h="2461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Stream Classification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315658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7335855" y="786460"/>
            <a:ext cx="3007992" cy="491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 1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Stream Classification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0963" y="1422144"/>
            <a:ext cx="4223186" cy="2171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0963" y="1721892"/>
            <a:ext cx="1776078" cy="2549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26397" y="2089733"/>
            <a:ext cx="560644" cy="12282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26397" y="5202718"/>
            <a:ext cx="560644" cy="211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914" y="-69756"/>
            <a:ext cx="690330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Reach Surveying</a:t>
            </a:r>
            <a:endParaRPr lang="en-US" sz="48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Total Station Surveying</a:t>
            </a:r>
            <a:endParaRPr lang="en-US" sz="28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Surveying Challenges 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1285" y="6445171"/>
            <a:ext cx="1637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Reach Topo Map [7]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2042" y="6387823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Alnemash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50" y="1867283"/>
            <a:ext cx="9176386" cy="460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2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15995" y="6391184"/>
            <a:ext cx="2743200" cy="365125"/>
          </a:xfrm>
        </p:spPr>
        <p:txBody>
          <a:bodyPr/>
          <a:lstStyle/>
          <a:p>
            <a:r>
              <a:rPr lang="en-US" dirty="0" smtClean="0"/>
              <a:t> Alhassani  </a:t>
            </a:r>
            <a:fld id="{DC673EB0-F80B-456B-9064-5A1CDBB283FF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207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223" y="999263"/>
            <a:ext cx="62113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Existing Conditions Model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Inlet Cross-Section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Assumptions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567" y="945252"/>
            <a:ext cx="3690414" cy="4920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6097" y="5938338"/>
            <a:ext cx="1930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Surveying The Reach [8]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22368"/>
              </p:ext>
            </p:extLst>
          </p:nvPr>
        </p:nvGraphicFramePr>
        <p:xfrm>
          <a:off x="327365" y="3892104"/>
          <a:ext cx="6702695" cy="1224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539">
                  <a:extLst>
                    <a:ext uri="{9D8B030D-6E8A-4147-A177-3AD203B41FA5}">
                      <a16:colId xmlns:a16="http://schemas.microsoft.com/office/drawing/2014/main" val="865423992"/>
                    </a:ext>
                  </a:extLst>
                </a:gridCol>
                <a:gridCol w="1340539">
                  <a:extLst>
                    <a:ext uri="{9D8B030D-6E8A-4147-A177-3AD203B41FA5}">
                      <a16:colId xmlns:a16="http://schemas.microsoft.com/office/drawing/2014/main" val="3358934754"/>
                    </a:ext>
                  </a:extLst>
                </a:gridCol>
                <a:gridCol w="1340539">
                  <a:extLst>
                    <a:ext uri="{9D8B030D-6E8A-4147-A177-3AD203B41FA5}">
                      <a16:colId xmlns:a16="http://schemas.microsoft.com/office/drawing/2014/main" val="3768719505"/>
                    </a:ext>
                  </a:extLst>
                </a:gridCol>
                <a:gridCol w="1340539">
                  <a:extLst>
                    <a:ext uri="{9D8B030D-6E8A-4147-A177-3AD203B41FA5}">
                      <a16:colId xmlns:a16="http://schemas.microsoft.com/office/drawing/2014/main" val="1474834605"/>
                    </a:ext>
                  </a:extLst>
                </a:gridCol>
                <a:gridCol w="1340539">
                  <a:extLst>
                    <a:ext uri="{9D8B030D-6E8A-4147-A177-3AD203B41FA5}">
                      <a16:colId xmlns:a16="http://schemas.microsoft.com/office/drawing/2014/main" val="4223293219"/>
                    </a:ext>
                  </a:extLst>
                </a:gridCol>
              </a:tblGrid>
              <a:tr h="5846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Storm Event 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2-year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10-year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50-year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100-year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694670"/>
                  </a:ext>
                </a:extLst>
              </a:tr>
              <a:tr h="6250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Flow Rate (CFS)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350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670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890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018471"/>
                  </a:ext>
                </a:extLst>
              </a:tr>
            </a:tbl>
          </a:graphicData>
        </a:graphic>
      </p:graphicFrame>
      <p:sp>
        <p:nvSpPr>
          <p:cNvPr id="8" name="Shape 73"/>
          <p:cNvSpPr txBox="1"/>
          <p:nvPr/>
        </p:nvSpPr>
        <p:spPr>
          <a:xfrm>
            <a:off x="280223" y="3478742"/>
            <a:ext cx="3850265" cy="2338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Table 2: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Flow Rates in the Reach 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665" y="-21671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Hydraulics Assessment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110" y="832440"/>
            <a:ext cx="6211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Existing Conditions Model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HEC-RAS Model 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hape 73"/>
          <p:cNvSpPr txBox="1"/>
          <p:nvPr/>
        </p:nvSpPr>
        <p:spPr>
          <a:xfrm>
            <a:off x="4717090" y="6145147"/>
            <a:ext cx="4112742" cy="3824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Profile View of 100-yr Existing Condition Model 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" r="2779"/>
          <a:stretch/>
        </p:blipFill>
        <p:spPr>
          <a:xfrm>
            <a:off x="2038852" y="2194560"/>
            <a:ext cx="8150178" cy="3967656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17" idx="1"/>
          </p:cNvCxnSpPr>
          <p:nvPr/>
        </p:nvCxnSpPr>
        <p:spPr>
          <a:xfrm flipH="1">
            <a:off x="2816490" y="2540600"/>
            <a:ext cx="252172" cy="30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8" idx="1"/>
          </p:cNvCxnSpPr>
          <p:nvPr/>
        </p:nvCxnSpPr>
        <p:spPr>
          <a:xfrm flipH="1">
            <a:off x="5566785" y="3551593"/>
            <a:ext cx="207521" cy="1524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</p:cNvCxnSpPr>
          <p:nvPr/>
        </p:nvCxnSpPr>
        <p:spPr>
          <a:xfrm flipH="1">
            <a:off x="9316995" y="4650672"/>
            <a:ext cx="176764" cy="3741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8662" y="2355934"/>
            <a:ext cx="130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I-17 Culvert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74306" y="3366927"/>
            <a:ext cx="130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 Culvert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77334" y="4281340"/>
            <a:ext cx="203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Knoles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Culvert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16995" y="6390301"/>
            <a:ext cx="2743200" cy="3651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Alhassani  </a:t>
            </a:r>
            <a:fld id="{DC673EB0-F80B-456B-9064-5A1CDBB283FF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19796" y="4845492"/>
            <a:ext cx="884082" cy="497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052487">
            <a:off x="3952744" y="4926654"/>
            <a:ext cx="130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991</TotalTime>
  <Words>1624</Words>
  <Application>Microsoft Office PowerPoint</Application>
  <PresentationFormat>Widescreen</PresentationFormat>
  <Paragraphs>739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Corbel</vt:lpstr>
      <vt:lpstr>Times New Roman</vt:lpstr>
      <vt:lpstr>Depth</vt:lpstr>
      <vt:lpstr>PowerPoint Presentation</vt:lpstr>
      <vt:lpstr>PowerPoint Presentation</vt:lpstr>
      <vt:lpstr>Project Stakeholders      </vt:lpstr>
      <vt:lpstr>Project Overview</vt:lpstr>
      <vt:lpstr>Reach Assessment</vt:lpstr>
      <vt:lpstr>Geomorphic Assessment</vt:lpstr>
      <vt:lpstr>PowerPoint Presentation</vt:lpstr>
      <vt:lpstr>Hydraulics Assessment</vt:lpstr>
      <vt:lpstr>Hydraulics Assessment</vt:lpstr>
      <vt:lpstr>Hydraulics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Northern Arizona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 Student</dc:creator>
  <cp:lastModifiedBy>NAU Student</cp:lastModifiedBy>
  <cp:revision>486</cp:revision>
  <cp:lastPrinted>2017-04-26T18:19:00Z</cp:lastPrinted>
  <dcterms:created xsi:type="dcterms:W3CDTF">2017-04-15T22:54:33Z</dcterms:created>
  <dcterms:modified xsi:type="dcterms:W3CDTF">2017-04-26T18:19:16Z</dcterms:modified>
</cp:coreProperties>
</file>